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notesMasterIdLst>
    <p:notesMasterId r:id="rId3"/>
  </p:notesMasterIdLst>
  <p:sldIdLst>
    <p:sldId id="256" r:id="rId2"/>
  </p:sldIdLst>
  <p:sldSz cx="42803763" cy="3027521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535" userDrawn="1">
          <p15:clr>
            <a:srgbClr val="A4A3A4"/>
          </p15:clr>
        </p15:guide>
        <p15:guide id="2" pos="1348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BBCE257-4EFF-794F-91BD-9DC110B990A5}" v="2731" dt="2020-05-20T10:31:08.054"/>
    <p1510:client id="{AB6B8162-5B18-4D99-BB99-80355A05913E}" v="303" dt="2020-05-20T09:49:42.92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8" d="100"/>
          <a:sy n="18" d="100"/>
        </p:scale>
        <p:origin x="787" y="139"/>
      </p:cViewPr>
      <p:guideLst>
        <p:guide orient="horz" pos="9535"/>
        <p:guide pos="1348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microsoft.com/office/2015/10/relationships/revisionInfo" Target="revisionInfo.xml"/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1392E7-9F2D-424A-AFEB-246E8FA491E9}" type="datetimeFigureOut">
              <a:rPr lang="fr-FR" smtClean="0"/>
              <a:t>21/05/2020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247775" y="1143000"/>
            <a:ext cx="43624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59D655-5694-483B-80D7-4ECE7AD6BC5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198734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59D655-5694-483B-80D7-4ECE7AD6BC53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086169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10282" y="4954765"/>
            <a:ext cx="36383199" cy="10540259"/>
          </a:xfrm>
        </p:spPr>
        <p:txBody>
          <a:bodyPr anchor="b"/>
          <a:lstStyle>
            <a:lvl1pPr algn="ctr">
              <a:defRPr sz="26488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50471" y="15901497"/>
            <a:ext cx="32102822" cy="7309499"/>
          </a:xfrm>
        </p:spPr>
        <p:txBody>
          <a:bodyPr/>
          <a:lstStyle>
            <a:lvl1pPr marL="0" indent="0" algn="ctr">
              <a:buNone/>
              <a:defRPr sz="10595"/>
            </a:lvl1pPr>
            <a:lvl2pPr marL="2018355" indent="0" algn="ctr">
              <a:buNone/>
              <a:defRPr sz="8829"/>
            </a:lvl2pPr>
            <a:lvl3pPr marL="4036710" indent="0" algn="ctr">
              <a:buNone/>
              <a:defRPr sz="7946"/>
            </a:lvl3pPr>
            <a:lvl4pPr marL="6055065" indent="0" algn="ctr">
              <a:buNone/>
              <a:defRPr sz="7063"/>
            </a:lvl4pPr>
            <a:lvl5pPr marL="8073420" indent="0" algn="ctr">
              <a:buNone/>
              <a:defRPr sz="7063"/>
            </a:lvl5pPr>
            <a:lvl6pPr marL="10091776" indent="0" algn="ctr">
              <a:buNone/>
              <a:defRPr sz="7063"/>
            </a:lvl6pPr>
            <a:lvl7pPr marL="12110131" indent="0" algn="ctr">
              <a:buNone/>
              <a:defRPr sz="7063"/>
            </a:lvl7pPr>
            <a:lvl8pPr marL="14128486" indent="0" algn="ctr">
              <a:buNone/>
              <a:defRPr sz="7063"/>
            </a:lvl8pPr>
            <a:lvl9pPr marL="16146841" indent="0" algn="ctr">
              <a:buNone/>
              <a:defRPr sz="7063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F7EF4A-5A28-3840-9693-1FEF3C2CFBD7}" type="datetimeFigureOut">
              <a:rPr lang="fr-FR" smtClean="0"/>
              <a:t>21/05/2020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78722-78EF-D84C-8D58-F17DD228A72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911031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F7EF4A-5A28-3840-9693-1FEF3C2CFBD7}" type="datetimeFigureOut">
              <a:rPr lang="fr-FR" smtClean="0"/>
              <a:t>21/05/2020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78722-78EF-D84C-8D58-F17DD228A72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598020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0631445" y="1611875"/>
            <a:ext cx="9229561" cy="25656844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42761" y="1611875"/>
            <a:ext cx="27153637" cy="25656844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F7EF4A-5A28-3840-9693-1FEF3C2CFBD7}" type="datetimeFigureOut">
              <a:rPr lang="fr-FR" smtClean="0"/>
              <a:t>21/05/2020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78722-78EF-D84C-8D58-F17DD228A72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315425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F7EF4A-5A28-3840-9693-1FEF3C2CFBD7}" type="datetimeFigureOut">
              <a:rPr lang="fr-FR" smtClean="0"/>
              <a:t>21/05/2020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78722-78EF-D84C-8D58-F17DD228A72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015922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20467" y="7547788"/>
            <a:ext cx="36918246" cy="12593645"/>
          </a:xfrm>
        </p:spPr>
        <p:txBody>
          <a:bodyPr anchor="b"/>
          <a:lstStyle>
            <a:lvl1pPr>
              <a:defRPr sz="26488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20467" y="20260574"/>
            <a:ext cx="36918246" cy="6622701"/>
          </a:xfrm>
        </p:spPr>
        <p:txBody>
          <a:bodyPr/>
          <a:lstStyle>
            <a:lvl1pPr marL="0" indent="0">
              <a:buNone/>
              <a:defRPr sz="10595">
                <a:solidFill>
                  <a:schemeClr val="tx1"/>
                </a:solidFill>
              </a:defRPr>
            </a:lvl1pPr>
            <a:lvl2pPr marL="2018355" indent="0">
              <a:buNone/>
              <a:defRPr sz="8829">
                <a:solidFill>
                  <a:schemeClr val="tx1">
                    <a:tint val="75000"/>
                  </a:schemeClr>
                </a:solidFill>
              </a:defRPr>
            </a:lvl2pPr>
            <a:lvl3pPr marL="4036710" indent="0">
              <a:buNone/>
              <a:defRPr sz="7946">
                <a:solidFill>
                  <a:schemeClr val="tx1">
                    <a:tint val="75000"/>
                  </a:schemeClr>
                </a:solidFill>
              </a:defRPr>
            </a:lvl3pPr>
            <a:lvl4pPr marL="6055065" indent="0">
              <a:buNone/>
              <a:defRPr sz="7063">
                <a:solidFill>
                  <a:schemeClr val="tx1">
                    <a:tint val="75000"/>
                  </a:schemeClr>
                </a:solidFill>
              </a:defRPr>
            </a:lvl4pPr>
            <a:lvl5pPr marL="8073420" indent="0">
              <a:buNone/>
              <a:defRPr sz="7063">
                <a:solidFill>
                  <a:schemeClr val="tx1">
                    <a:tint val="75000"/>
                  </a:schemeClr>
                </a:solidFill>
              </a:defRPr>
            </a:lvl5pPr>
            <a:lvl6pPr marL="10091776" indent="0">
              <a:buNone/>
              <a:defRPr sz="7063">
                <a:solidFill>
                  <a:schemeClr val="tx1">
                    <a:tint val="75000"/>
                  </a:schemeClr>
                </a:solidFill>
              </a:defRPr>
            </a:lvl6pPr>
            <a:lvl7pPr marL="12110131" indent="0">
              <a:buNone/>
              <a:defRPr sz="7063">
                <a:solidFill>
                  <a:schemeClr val="tx1">
                    <a:tint val="75000"/>
                  </a:schemeClr>
                </a:solidFill>
              </a:defRPr>
            </a:lvl7pPr>
            <a:lvl8pPr marL="14128486" indent="0">
              <a:buNone/>
              <a:defRPr sz="7063">
                <a:solidFill>
                  <a:schemeClr val="tx1">
                    <a:tint val="75000"/>
                  </a:schemeClr>
                </a:solidFill>
              </a:defRPr>
            </a:lvl8pPr>
            <a:lvl9pPr marL="16146841" indent="0">
              <a:buNone/>
              <a:defRPr sz="706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F7EF4A-5A28-3840-9693-1FEF3C2CFBD7}" type="datetimeFigureOut">
              <a:rPr lang="fr-FR" smtClean="0"/>
              <a:t>21/05/2020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78722-78EF-D84C-8D58-F17DD228A72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829554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42759" y="8059374"/>
            <a:ext cx="18191599" cy="1920934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669405" y="8059374"/>
            <a:ext cx="18191599" cy="1920934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F7EF4A-5A28-3840-9693-1FEF3C2CFBD7}" type="datetimeFigureOut">
              <a:rPr lang="fr-FR" smtClean="0"/>
              <a:t>21/05/2020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78722-78EF-D84C-8D58-F17DD228A72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816833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48334" y="1611882"/>
            <a:ext cx="36918246" cy="5851808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48339" y="7421634"/>
            <a:ext cx="18107995" cy="3637228"/>
          </a:xfrm>
        </p:spPr>
        <p:txBody>
          <a:bodyPr anchor="b"/>
          <a:lstStyle>
            <a:lvl1pPr marL="0" indent="0">
              <a:buNone/>
              <a:defRPr sz="10595" b="1"/>
            </a:lvl1pPr>
            <a:lvl2pPr marL="2018355" indent="0">
              <a:buNone/>
              <a:defRPr sz="8829" b="1"/>
            </a:lvl2pPr>
            <a:lvl3pPr marL="4036710" indent="0">
              <a:buNone/>
              <a:defRPr sz="7946" b="1"/>
            </a:lvl3pPr>
            <a:lvl4pPr marL="6055065" indent="0">
              <a:buNone/>
              <a:defRPr sz="7063" b="1"/>
            </a:lvl4pPr>
            <a:lvl5pPr marL="8073420" indent="0">
              <a:buNone/>
              <a:defRPr sz="7063" b="1"/>
            </a:lvl5pPr>
            <a:lvl6pPr marL="10091776" indent="0">
              <a:buNone/>
              <a:defRPr sz="7063" b="1"/>
            </a:lvl6pPr>
            <a:lvl7pPr marL="12110131" indent="0">
              <a:buNone/>
              <a:defRPr sz="7063" b="1"/>
            </a:lvl7pPr>
            <a:lvl8pPr marL="14128486" indent="0">
              <a:buNone/>
              <a:defRPr sz="7063" b="1"/>
            </a:lvl8pPr>
            <a:lvl9pPr marL="16146841" indent="0">
              <a:buNone/>
              <a:defRPr sz="7063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48339" y="11058863"/>
            <a:ext cx="18107995" cy="1626592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1669408" y="7421634"/>
            <a:ext cx="18197174" cy="3637228"/>
          </a:xfrm>
        </p:spPr>
        <p:txBody>
          <a:bodyPr anchor="b"/>
          <a:lstStyle>
            <a:lvl1pPr marL="0" indent="0">
              <a:buNone/>
              <a:defRPr sz="10595" b="1"/>
            </a:lvl1pPr>
            <a:lvl2pPr marL="2018355" indent="0">
              <a:buNone/>
              <a:defRPr sz="8829" b="1"/>
            </a:lvl2pPr>
            <a:lvl3pPr marL="4036710" indent="0">
              <a:buNone/>
              <a:defRPr sz="7946" b="1"/>
            </a:lvl3pPr>
            <a:lvl4pPr marL="6055065" indent="0">
              <a:buNone/>
              <a:defRPr sz="7063" b="1"/>
            </a:lvl4pPr>
            <a:lvl5pPr marL="8073420" indent="0">
              <a:buNone/>
              <a:defRPr sz="7063" b="1"/>
            </a:lvl5pPr>
            <a:lvl6pPr marL="10091776" indent="0">
              <a:buNone/>
              <a:defRPr sz="7063" b="1"/>
            </a:lvl6pPr>
            <a:lvl7pPr marL="12110131" indent="0">
              <a:buNone/>
              <a:defRPr sz="7063" b="1"/>
            </a:lvl7pPr>
            <a:lvl8pPr marL="14128486" indent="0">
              <a:buNone/>
              <a:defRPr sz="7063" b="1"/>
            </a:lvl8pPr>
            <a:lvl9pPr marL="16146841" indent="0">
              <a:buNone/>
              <a:defRPr sz="7063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1669408" y="11058863"/>
            <a:ext cx="18197174" cy="1626592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F7EF4A-5A28-3840-9693-1FEF3C2CFBD7}" type="datetimeFigureOut">
              <a:rPr lang="fr-FR" smtClean="0"/>
              <a:t>21/05/2020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78722-78EF-D84C-8D58-F17DD228A72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667090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F7EF4A-5A28-3840-9693-1FEF3C2CFBD7}" type="datetimeFigureOut">
              <a:rPr lang="fr-FR" smtClean="0"/>
              <a:t>21/05/2020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78722-78EF-D84C-8D58-F17DD228A72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835473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F7EF4A-5A28-3840-9693-1FEF3C2CFBD7}" type="datetimeFigureOut">
              <a:rPr lang="fr-FR" smtClean="0"/>
              <a:t>21/05/2020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78722-78EF-D84C-8D58-F17DD228A72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259593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48334" y="2018348"/>
            <a:ext cx="13805328" cy="7064216"/>
          </a:xfrm>
        </p:spPr>
        <p:txBody>
          <a:bodyPr anchor="b"/>
          <a:lstStyle>
            <a:lvl1pPr>
              <a:defRPr sz="14127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197174" y="4359077"/>
            <a:ext cx="21669405" cy="21515024"/>
          </a:xfrm>
        </p:spPr>
        <p:txBody>
          <a:bodyPr/>
          <a:lstStyle>
            <a:lvl1pPr>
              <a:defRPr sz="14127"/>
            </a:lvl1pPr>
            <a:lvl2pPr>
              <a:defRPr sz="12361"/>
            </a:lvl2pPr>
            <a:lvl3pPr>
              <a:defRPr sz="10595"/>
            </a:lvl3pPr>
            <a:lvl4pPr>
              <a:defRPr sz="8829"/>
            </a:lvl4pPr>
            <a:lvl5pPr>
              <a:defRPr sz="8829"/>
            </a:lvl5pPr>
            <a:lvl6pPr>
              <a:defRPr sz="8829"/>
            </a:lvl6pPr>
            <a:lvl7pPr>
              <a:defRPr sz="8829"/>
            </a:lvl7pPr>
            <a:lvl8pPr>
              <a:defRPr sz="8829"/>
            </a:lvl8pPr>
            <a:lvl9pPr>
              <a:defRPr sz="8829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948334" y="9082564"/>
            <a:ext cx="13805328" cy="16826573"/>
          </a:xfrm>
        </p:spPr>
        <p:txBody>
          <a:bodyPr/>
          <a:lstStyle>
            <a:lvl1pPr marL="0" indent="0">
              <a:buNone/>
              <a:defRPr sz="7063"/>
            </a:lvl1pPr>
            <a:lvl2pPr marL="2018355" indent="0">
              <a:buNone/>
              <a:defRPr sz="6180"/>
            </a:lvl2pPr>
            <a:lvl3pPr marL="4036710" indent="0">
              <a:buNone/>
              <a:defRPr sz="5298"/>
            </a:lvl3pPr>
            <a:lvl4pPr marL="6055065" indent="0">
              <a:buNone/>
              <a:defRPr sz="4415"/>
            </a:lvl4pPr>
            <a:lvl5pPr marL="8073420" indent="0">
              <a:buNone/>
              <a:defRPr sz="4415"/>
            </a:lvl5pPr>
            <a:lvl6pPr marL="10091776" indent="0">
              <a:buNone/>
              <a:defRPr sz="4415"/>
            </a:lvl6pPr>
            <a:lvl7pPr marL="12110131" indent="0">
              <a:buNone/>
              <a:defRPr sz="4415"/>
            </a:lvl7pPr>
            <a:lvl8pPr marL="14128486" indent="0">
              <a:buNone/>
              <a:defRPr sz="4415"/>
            </a:lvl8pPr>
            <a:lvl9pPr marL="16146841" indent="0">
              <a:buNone/>
              <a:defRPr sz="4415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F7EF4A-5A28-3840-9693-1FEF3C2CFBD7}" type="datetimeFigureOut">
              <a:rPr lang="fr-FR" smtClean="0"/>
              <a:t>21/05/2020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78722-78EF-D84C-8D58-F17DD228A72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07644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48334" y="2018348"/>
            <a:ext cx="13805328" cy="7064216"/>
          </a:xfrm>
        </p:spPr>
        <p:txBody>
          <a:bodyPr anchor="b"/>
          <a:lstStyle>
            <a:lvl1pPr>
              <a:defRPr sz="14127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8197174" y="4359077"/>
            <a:ext cx="21669405" cy="21515024"/>
          </a:xfrm>
        </p:spPr>
        <p:txBody>
          <a:bodyPr anchor="t"/>
          <a:lstStyle>
            <a:lvl1pPr marL="0" indent="0">
              <a:buNone/>
              <a:defRPr sz="14127"/>
            </a:lvl1pPr>
            <a:lvl2pPr marL="2018355" indent="0">
              <a:buNone/>
              <a:defRPr sz="12361"/>
            </a:lvl2pPr>
            <a:lvl3pPr marL="4036710" indent="0">
              <a:buNone/>
              <a:defRPr sz="10595"/>
            </a:lvl3pPr>
            <a:lvl4pPr marL="6055065" indent="0">
              <a:buNone/>
              <a:defRPr sz="8829"/>
            </a:lvl4pPr>
            <a:lvl5pPr marL="8073420" indent="0">
              <a:buNone/>
              <a:defRPr sz="8829"/>
            </a:lvl5pPr>
            <a:lvl6pPr marL="10091776" indent="0">
              <a:buNone/>
              <a:defRPr sz="8829"/>
            </a:lvl6pPr>
            <a:lvl7pPr marL="12110131" indent="0">
              <a:buNone/>
              <a:defRPr sz="8829"/>
            </a:lvl7pPr>
            <a:lvl8pPr marL="14128486" indent="0">
              <a:buNone/>
              <a:defRPr sz="8829"/>
            </a:lvl8pPr>
            <a:lvl9pPr marL="16146841" indent="0">
              <a:buNone/>
              <a:defRPr sz="8829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948334" y="9082564"/>
            <a:ext cx="13805328" cy="16826573"/>
          </a:xfrm>
        </p:spPr>
        <p:txBody>
          <a:bodyPr/>
          <a:lstStyle>
            <a:lvl1pPr marL="0" indent="0">
              <a:buNone/>
              <a:defRPr sz="7063"/>
            </a:lvl1pPr>
            <a:lvl2pPr marL="2018355" indent="0">
              <a:buNone/>
              <a:defRPr sz="6180"/>
            </a:lvl2pPr>
            <a:lvl3pPr marL="4036710" indent="0">
              <a:buNone/>
              <a:defRPr sz="5298"/>
            </a:lvl3pPr>
            <a:lvl4pPr marL="6055065" indent="0">
              <a:buNone/>
              <a:defRPr sz="4415"/>
            </a:lvl4pPr>
            <a:lvl5pPr marL="8073420" indent="0">
              <a:buNone/>
              <a:defRPr sz="4415"/>
            </a:lvl5pPr>
            <a:lvl6pPr marL="10091776" indent="0">
              <a:buNone/>
              <a:defRPr sz="4415"/>
            </a:lvl6pPr>
            <a:lvl7pPr marL="12110131" indent="0">
              <a:buNone/>
              <a:defRPr sz="4415"/>
            </a:lvl7pPr>
            <a:lvl8pPr marL="14128486" indent="0">
              <a:buNone/>
              <a:defRPr sz="4415"/>
            </a:lvl8pPr>
            <a:lvl9pPr marL="16146841" indent="0">
              <a:buNone/>
              <a:defRPr sz="4415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F7EF4A-5A28-3840-9693-1FEF3C2CFBD7}" type="datetimeFigureOut">
              <a:rPr lang="fr-FR" smtClean="0"/>
              <a:t>21/05/2020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278722-78EF-D84C-8D58-F17DD228A72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961276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942759" y="1611882"/>
            <a:ext cx="36918246" cy="58518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42759" y="8059374"/>
            <a:ext cx="36918246" cy="192093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942759" y="28060644"/>
            <a:ext cx="9630847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29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F7EF4A-5A28-3840-9693-1FEF3C2CFBD7}" type="datetimeFigureOut">
              <a:rPr lang="fr-FR" smtClean="0"/>
              <a:t>21/05/2020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78747" y="28060644"/>
            <a:ext cx="14446270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29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0230157" y="28060644"/>
            <a:ext cx="9630847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29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278722-78EF-D84C-8D58-F17DD228A72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438527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4036710" rtl="0" eaLnBrk="1" latinLnBrk="0" hangingPunct="1">
        <a:lnSpc>
          <a:spcPct val="90000"/>
        </a:lnSpc>
        <a:spcBef>
          <a:spcPct val="0"/>
        </a:spcBef>
        <a:buNone/>
        <a:defRPr sz="1942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09178" indent="-1009178" algn="l" defTabSz="4036710" rtl="0" eaLnBrk="1" latinLnBrk="0" hangingPunct="1">
        <a:lnSpc>
          <a:spcPct val="90000"/>
        </a:lnSpc>
        <a:spcBef>
          <a:spcPts val="4415"/>
        </a:spcBef>
        <a:buFont typeface="Arial" panose="020B0604020202020204" pitchFamily="34" charset="0"/>
        <a:buChar char="•"/>
        <a:defRPr sz="12361" kern="1200">
          <a:solidFill>
            <a:schemeClr val="tx1"/>
          </a:solidFill>
          <a:latin typeface="+mn-lt"/>
          <a:ea typeface="+mn-ea"/>
          <a:cs typeface="+mn-cs"/>
        </a:defRPr>
      </a:lvl1pPr>
      <a:lvl2pPr marL="3027533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10595" kern="1200">
          <a:solidFill>
            <a:schemeClr val="tx1"/>
          </a:solidFill>
          <a:latin typeface="+mn-lt"/>
          <a:ea typeface="+mn-ea"/>
          <a:cs typeface="+mn-cs"/>
        </a:defRPr>
      </a:lvl2pPr>
      <a:lvl3pPr marL="5045888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8829" kern="1200">
          <a:solidFill>
            <a:schemeClr val="tx1"/>
          </a:solidFill>
          <a:latin typeface="+mn-lt"/>
          <a:ea typeface="+mn-ea"/>
          <a:cs typeface="+mn-cs"/>
        </a:defRPr>
      </a:lvl3pPr>
      <a:lvl4pPr marL="7064243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4pPr>
      <a:lvl5pPr marL="9082598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5pPr>
      <a:lvl6pPr marL="11100953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6pPr>
      <a:lvl7pPr marL="13119308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7pPr>
      <a:lvl8pPr marL="15137663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8pPr>
      <a:lvl9pPr marL="17156019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1pPr>
      <a:lvl2pPr marL="2018355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2pPr>
      <a:lvl3pPr marL="4036710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3pPr>
      <a:lvl4pPr marL="6055065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4pPr>
      <a:lvl5pPr marL="8073420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5pPr>
      <a:lvl6pPr marL="10091776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6pPr>
      <a:lvl7pPr marL="12110131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7pPr>
      <a:lvl8pPr marL="14128486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8pPr>
      <a:lvl9pPr marL="16146841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26" Type="http://schemas.openxmlformats.org/officeDocument/2006/relationships/image" Target="../media/image24.png"/><Relationship Id="rId3" Type="http://schemas.openxmlformats.org/officeDocument/2006/relationships/image" Target="../media/image1.png"/><Relationship Id="rId21" Type="http://schemas.openxmlformats.org/officeDocument/2006/relationships/image" Target="../media/image19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jpeg"/><Relationship Id="rId25" Type="http://schemas.openxmlformats.org/officeDocument/2006/relationships/image" Target="../media/image23.tiff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20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24" Type="http://schemas.openxmlformats.org/officeDocument/2006/relationships/image" Target="../media/image22.png"/><Relationship Id="rId5" Type="http://schemas.openxmlformats.org/officeDocument/2006/relationships/image" Target="../media/image3.tiff"/><Relationship Id="rId15" Type="http://schemas.openxmlformats.org/officeDocument/2006/relationships/image" Target="../media/image13.png"/><Relationship Id="rId23" Type="http://schemas.openxmlformats.org/officeDocument/2006/relationships/image" Target="../media/image21.png"/><Relationship Id="rId10" Type="http://schemas.openxmlformats.org/officeDocument/2006/relationships/image" Target="../media/image8.png"/><Relationship Id="rId19" Type="http://schemas.openxmlformats.org/officeDocument/2006/relationships/image" Target="../media/image17.png"/><Relationship Id="rId4" Type="http://schemas.openxmlformats.org/officeDocument/2006/relationships/image" Target="../media/image2.tiff"/><Relationship Id="rId9" Type="http://schemas.openxmlformats.org/officeDocument/2006/relationships/image" Target="../media/image7.png"/><Relationship Id="rId14" Type="http://schemas.openxmlformats.org/officeDocument/2006/relationships/image" Target="../media/image12.png"/><Relationship Id="rId22" Type="http://schemas.openxmlformats.org/officeDocument/2006/relationships/image" Target="../media/image20.png"/><Relationship Id="rId27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4" descr="Une image contenant texte, carte&#10;&#10;Description générée automatiquement">
            <a:extLst>
              <a:ext uri="{FF2B5EF4-FFF2-40B4-BE49-F238E27FC236}">
                <a16:creationId xmlns:a16="http://schemas.microsoft.com/office/drawing/2014/main" id="{AF265995-98EA-4439-BEFE-46D960DE379B}"/>
              </a:ext>
            </a:extLst>
          </p:cNvPr>
          <p:cNvPicPr>
            <a:picLocks/>
          </p:cNvPicPr>
          <p:nvPr/>
        </p:nvPicPr>
        <p:blipFill rotWithShape="1">
          <a:blip r:embed="rId3"/>
          <a:srcRect l="1171" t="2839" r="1266" b="1524"/>
          <a:stretch/>
        </p:blipFill>
        <p:spPr>
          <a:xfrm>
            <a:off x="11488613" y="13868389"/>
            <a:ext cx="9000000" cy="5940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423D2CC-783B-994D-AF86-82C871B83A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7910" y="1231649"/>
            <a:ext cx="5803440" cy="125764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18AF4C9-E293-3E4A-8C8C-8232E383DB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811321" y="26424906"/>
            <a:ext cx="8242852" cy="3093995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0563DF78-CCB8-4057-99F7-7B938D76D0A5}"/>
              </a:ext>
            </a:extLst>
          </p:cNvPr>
          <p:cNvSpPr txBox="1"/>
          <p:nvPr/>
        </p:nvSpPr>
        <p:spPr>
          <a:xfrm>
            <a:off x="7214250" y="323725"/>
            <a:ext cx="308991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1">
                <a:solidFill>
                  <a:schemeClr val="accent1">
                    <a:lumMod val="75000"/>
                  </a:schemeClr>
                </a:solidFill>
                <a:latin typeface="NewComputerModern10" panose="00000500000000000000" pitchFamily="50" charset="0"/>
              </a:rPr>
              <a:t>Stock portfolio optimization subject to risk constraints with simple management</a:t>
            </a:r>
            <a:endParaRPr lang="fr-FR" sz="8000" b="1">
              <a:solidFill>
                <a:schemeClr val="accent1">
                  <a:lumMod val="75000"/>
                </a:schemeClr>
              </a:solidFill>
              <a:latin typeface="NewComputerModern10" panose="00000500000000000000" pitchFamily="50" charset="0"/>
            </a:endParaRPr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8956889A-C600-42E8-9013-90013F0E5FFD}"/>
              </a:ext>
            </a:extLst>
          </p:cNvPr>
          <p:cNvCxnSpPr/>
          <p:nvPr/>
        </p:nvCxnSpPr>
        <p:spPr>
          <a:xfrm>
            <a:off x="821282" y="5824943"/>
            <a:ext cx="9720000" cy="0"/>
          </a:xfrm>
          <a:prstGeom prst="line">
            <a:avLst/>
          </a:prstGeom>
          <a:ln w="571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ZoneTexte 7">
            <a:extLst>
              <a:ext uri="{FF2B5EF4-FFF2-40B4-BE49-F238E27FC236}">
                <a16:creationId xmlns:a16="http://schemas.microsoft.com/office/drawing/2014/main" id="{76A4AB76-956D-4EA4-B568-EFBF118AE372}"/>
              </a:ext>
            </a:extLst>
          </p:cNvPr>
          <p:cNvSpPr txBox="1"/>
          <p:nvPr/>
        </p:nvSpPr>
        <p:spPr>
          <a:xfrm>
            <a:off x="743995" y="4905040"/>
            <a:ext cx="972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5400">
                <a:solidFill>
                  <a:schemeClr val="accent6">
                    <a:lumMod val="75000"/>
                  </a:schemeClr>
                </a:solidFill>
                <a:latin typeface="NewComputerModern10" panose="00000500000000000000" pitchFamily="50" charset="0"/>
              </a:rPr>
              <a:t>Introduction</a:t>
            </a:r>
          </a:p>
        </p:txBody>
      </p: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D7AB0D94-67E4-4CCF-AB90-7864A5ED1535}"/>
              </a:ext>
            </a:extLst>
          </p:cNvPr>
          <p:cNvCxnSpPr>
            <a:cxnSpLocks/>
          </p:cNvCxnSpPr>
          <p:nvPr/>
        </p:nvCxnSpPr>
        <p:spPr>
          <a:xfrm>
            <a:off x="685800" y="4876803"/>
            <a:ext cx="41107599" cy="0"/>
          </a:xfrm>
          <a:prstGeom prst="line">
            <a:avLst/>
          </a:prstGeom>
          <a:ln w="762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ZoneTexte 13">
            <a:extLst>
              <a:ext uri="{FF2B5EF4-FFF2-40B4-BE49-F238E27FC236}">
                <a16:creationId xmlns:a16="http://schemas.microsoft.com/office/drawing/2014/main" id="{32C9E9B6-D576-4086-B5A5-1D4AA412DBAC}"/>
              </a:ext>
            </a:extLst>
          </p:cNvPr>
          <p:cNvSpPr txBox="1"/>
          <p:nvPr/>
        </p:nvSpPr>
        <p:spPr>
          <a:xfrm>
            <a:off x="8574845" y="2528934"/>
            <a:ext cx="1043998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400">
                <a:latin typeface="NewComputerModern10" panose="00000500000000000000" pitchFamily="50" charset="0"/>
              </a:rPr>
              <a:t>Maxime Doré | Jules Nahon</a:t>
            </a:r>
          </a:p>
          <a:p>
            <a:pPr algn="ctr"/>
            <a:r>
              <a:rPr lang="fr-FR" sz="3200" err="1">
                <a:latin typeface="NewComputerModern10" panose="00000500000000000000" pitchFamily="50" charset="0"/>
              </a:rPr>
              <a:t>Students</a:t>
            </a:r>
            <a:r>
              <a:rPr lang="fr-FR" sz="3200">
                <a:latin typeface="NewComputerModern10" panose="00000500000000000000" pitchFamily="50" charset="0"/>
              </a:rPr>
              <a:t> at INSA Toulouse</a:t>
            </a:r>
          </a:p>
          <a:p>
            <a:pPr algn="ctr"/>
            <a:r>
              <a:rPr lang="fr-FR" sz="3200" err="1">
                <a:latin typeface="NewComputerModern10" panose="00000500000000000000" pitchFamily="50" charset="0"/>
              </a:rPr>
              <a:t>Department</a:t>
            </a:r>
            <a:r>
              <a:rPr lang="fr-FR" sz="3200">
                <a:latin typeface="NewComputerModern10" panose="00000500000000000000" pitchFamily="50" charset="0"/>
              </a:rPr>
              <a:t> of</a:t>
            </a:r>
            <a:r>
              <a:rPr lang="en-US" sz="3200">
                <a:latin typeface="NewComputerModern10" panose="00000500000000000000" pitchFamily="50" charset="0"/>
              </a:rPr>
              <a:t> Applied Mathematics</a:t>
            </a:r>
            <a:endParaRPr lang="fr-FR" sz="3200">
              <a:latin typeface="NewComputerModern10" panose="00000500000000000000" pitchFamily="50" charset="0"/>
            </a:endParaRPr>
          </a:p>
          <a:p>
            <a:pPr algn="ctr"/>
            <a:r>
              <a:rPr lang="fr-FR" sz="3200">
                <a:latin typeface="NewComputerModern10" panose="00000500000000000000" pitchFamily="50" charset="0"/>
              </a:rPr>
              <a:t>dore@etud.insa-toulouse.fr | nahon@etud.insa-toulouse.fr 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B16F1060-F8CD-49E7-B008-DC7B5DFA58A5}"/>
              </a:ext>
            </a:extLst>
          </p:cNvPr>
          <p:cNvSpPr txBox="1"/>
          <p:nvPr/>
        </p:nvSpPr>
        <p:spPr>
          <a:xfrm>
            <a:off x="26942282" y="2474317"/>
            <a:ext cx="97200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400" err="1">
                <a:latin typeface="NewComputerModern10" panose="00000500000000000000" pitchFamily="50" charset="0"/>
              </a:rPr>
              <a:t>Tutor</a:t>
            </a:r>
            <a:r>
              <a:rPr lang="fr-FR" sz="4400">
                <a:latin typeface="NewComputerModern10" panose="00000500000000000000" pitchFamily="50" charset="0"/>
              </a:rPr>
              <a:t>: Anthony </a:t>
            </a:r>
            <a:r>
              <a:rPr lang="fr-FR" sz="4400" err="1">
                <a:latin typeface="NewComputerModern10" panose="00000500000000000000" pitchFamily="50" charset="0"/>
              </a:rPr>
              <a:t>Réveillac</a:t>
            </a:r>
            <a:endParaRPr lang="fr-FR" sz="4400">
              <a:latin typeface="NewComputerModern10" panose="00000500000000000000" pitchFamily="50" charset="0"/>
            </a:endParaRPr>
          </a:p>
          <a:p>
            <a:pPr algn="ctr"/>
            <a:r>
              <a:rPr lang="fr-FR" sz="3200">
                <a:latin typeface="NewComputerModern10" panose="00000500000000000000" pitchFamily="50" charset="0"/>
              </a:rPr>
              <a:t>Professor at INSA Toulouse</a:t>
            </a:r>
          </a:p>
          <a:p>
            <a:pPr algn="ctr"/>
            <a:r>
              <a:rPr lang="fr-FR" sz="3200" err="1">
                <a:latin typeface="NewComputerModern10" panose="00000500000000000000" pitchFamily="50" charset="0"/>
              </a:rPr>
              <a:t>Department</a:t>
            </a:r>
            <a:r>
              <a:rPr lang="fr-FR" sz="3200">
                <a:latin typeface="NewComputerModern10" panose="00000500000000000000" pitchFamily="50" charset="0"/>
              </a:rPr>
              <a:t> of</a:t>
            </a:r>
            <a:r>
              <a:rPr lang="en-US" sz="3200">
                <a:latin typeface="NewComputerModern10" panose="00000500000000000000" pitchFamily="50" charset="0"/>
              </a:rPr>
              <a:t> Applied Mathematics</a:t>
            </a:r>
            <a:endParaRPr lang="fr-FR" sz="3200">
              <a:latin typeface="NewComputerModern10" panose="00000500000000000000" pitchFamily="50" charset="0"/>
            </a:endParaRPr>
          </a:p>
          <a:p>
            <a:pPr algn="ctr"/>
            <a:r>
              <a:rPr lang="fr-FR" sz="3200">
                <a:latin typeface="NewComputerModern10" panose="00000500000000000000" pitchFamily="50" charset="0"/>
              </a:rPr>
              <a:t>anthony.reveillac@insa-toulouse.fr 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59CDCD45-21E1-4F79-8A96-9D5484373F71}"/>
              </a:ext>
            </a:extLst>
          </p:cNvPr>
          <p:cNvSpPr txBox="1"/>
          <p:nvPr/>
        </p:nvSpPr>
        <p:spPr>
          <a:xfrm>
            <a:off x="685800" y="12285115"/>
            <a:ext cx="972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5400">
                <a:solidFill>
                  <a:schemeClr val="accent6">
                    <a:lumMod val="75000"/>
                  </a:schemeClr>
                </a:solidFill>
                <a:latin typeface="NewComputerModern10" panose="00000500000000000000" pitchFamily="50" charset="0"/>
              </a:rPr>
              <a:t>Basics Notions</a:t>
            </a:r>
          </a:p>
        </p:txBody>
      </p: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7500FD46-DB86-4DAE-B0A9-1486C299071D}"/>
              </a:ext>
            </a:extLst>
          </p:cNvPr>
          <p:cNvCxnSpPr/>
          <p:nvPr/>
        </p:nvCxnSpPr>
        <p:spPr>
          <a:xfrm>
            <a:off x="1067910" y="13208445"/>
            <a:ext cx="9720000" cy="0"/>
          </a:xfrm>
          <a:prstGeom prst="line">
            <a:avLst/>
          </a:prstGeom>
          <a:ln w="571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ZoneTexte 24">
            <a:extLst>
              <a:ext uri="{FF2B5EF4-FFF2-40B4-BE49-F238E27FC236}">
                <a16:creationId xmlns:a16="http://schemas.microsoft.com/office/drawing/2014/main" id="{3334FB5D-281F-4BD6-976A-AB18E169A1A0}"/>
              </a:ext>
            </a:extLst>
          </p:cNvPr>
          <p:cNvSpPr txBox="1"/>
          <p:nvPr/>
        </p:nvSpPr>
        <p:spPr>
          <a:xfrm>
            <a:off x="11281594" y="5075282"/>
            <a:ext cx="9720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5400">
                <a:solidFill>
                  <a:schemeClr val="accent6">
                    <a:lumMod val="75000"/>
                  </a:schemeClr>
                </a:solidFill>
                <a:latin typeface="NewComputerModern10" panose="00000500000000000000" pitchFamily="50" charset="0"/>
              </a:rPr>
              <a:t>Best </a:t>
            </a:r>
            <a:r>
              <a:rPr lang="fr-FR" sz="5400" err="1">
                <a:solidFill>
                  <a:schemeClr val="accent6">
                    <a:lumMod val="75000"/>
                  </a:schemeClr>
                </a:solidFill>
                <a:latin typeface="NewComputerModern10" panose="00000500000000000000" pitchFamily="50" charset="0"/>
              </a:rPr>
              <a:t>Strategy</a:t>
            </a:r>
            <a:r>
              <a:rPr lang="fr-FR" sz="5400">
                <a:solidFill>
                  <a:schemeClr val="accent6">
                    <a:lumMod val="75000"/>
                  </a:schemeClr>
                </a:solidFill>
                <a:latin typeface="NewComputerModern10" panose="00000500000000000000" pitchFamily="50" charset="0"/>
              </a:rPr>
              <a:t> </a:t>
            </a:r>
            <a:r>
              <a:rPr lang="fr-FR" sz="5400" err="1">
                <a:solidFill>
                  <a:schemeClr val="accent6">
                    <a:lumMod val="75000"/>
                  </a:schemeClr>
                </a:solidFill>
                <a:latin typeface="NewComputerModern10" panose="00000500000000000000" pitchFamily="50" charset="0"/>
              </a:rPr>
              <a:t>Considering</a:t>
            </a:r>
            <a:r>
              <a:rPr lang="fr-FR" sz="5400">
                <a:solidFill>
                  <a:schemeClr val="accent6">
                    <a:lumMod val="75000"/>
                  </a:schemeClr>
                </a:solidFill>
                <a:latin typeface="NewComputerModern10" panose="00000500000000000000" pitchFamily="50" charset="0"/>
              </a:rPr>
              <a:t> Variance</a:t>
            </a:r>
          </a:p>
        </p:txBody>
      </p:sp>
      <p:cxnSp>
        <p:nvCxnSpPr>
          <p:cNvPr id="26" name="Connecteur droit 25">
            <a:extLst>
              <a:ext uri="{FF2B5EF4-FFF2-40B4-BE49-F238E27FC236}">
                <a16:creationId xmlns:a16="http://schemas.microsoft.com/office/drawing/2014/main" id="{442BE4A7-4505-4610-9B2C-CA9D878C528D}"/>
              </a:ext>
            </a:extLst>
          </p:cNvPr>
          <p:cNvCxnSpPr/>
          <p:nvPr/>
        </p:nvCxnSpPr>
        <p:spPr>
          <a:xfrm>
            <a:off x="11261282" y="7020108"/>
            <a:ext cx="9720000" cy="0"/>
          </a:xfrm>
          <a:prstGeom prst="line">
            <a:avLst/>
          </a:prstGeom>
          <a:ln w="571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ZoneTexte 26">
            <a:extLst>
              <a:ext uri="{FF2B5EF4-FFF2-40B4-BE49-F238E27FC236}">
                <a16:creationId xmlns:a16="http://schemas.microsoft.com/office/drawing/2014/main" id="{1BFFCF9F-A784-4040-80FE-1D0325F394F0}"/>
              </a:ext>
            </a:extLst>
          </p:cNvPr>
          <p:cNvSpPr txBox="1"/>
          <p:nvPr/>
        </p:nvSpPr>
        <p:spPr>
          <a:xfrm>
            <a:off x="31802282" y="4995525"/>
            <a:ext cx="972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5400">
                <a:solidFill>
                  <a:schemeClr val="accent6">
                    <a:lumMod val="75000"/>
                  </a:schemeClr>
                </a:solidFill>
                <a:latin typeface="NewComputerModern10" panose="00000500000000000000" pitchFamily="50" charset="0"/>
              </a:rPr>
              <a:t>Discussion</a:t>
            </a:r>
          </a:p>
        </p:txBody>
      </p: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CF728ED3-CC67-429C-B871-3D62ECDBFF57}"/>
              </a:ext>
            </a:extLst>
          </p:cNvPr>
          <p:cNvCxnSpPr/>
          <p:nvPr/>
        </p:nvCxnSpPr>
        <p:spPr>
          <a:xfrm>
            <a:off x="32073683" y="5893502"/>
            <a:ext cx="9720000" cy="0"/>
          </a:xfrm>
          <a:prstGeom prst="line">
            <a:avLst/>
          </a:prstGeom>
          <a:ln w="571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ZoneTexte 28">
            <a:extLst>
              <a:ext uri="{FF2B5EF4-FFF2-40B4-BE49-F238E27FC236}">
                <a16:creationId xmlns:a16="http://schemas.microsoft.com/office/drawing/2014/main" id="{B99D278D-FD2B-4925-A940-B765CC031EE7}"/>
              </a:ext>
            </a:extLst>
          </p:cNvPr>
          <p:cNvSpPr txBox="1"/>
          <p:nvPr/>
        </p:nvSpPr>
        <p:spPr>
          <a:xfrm>
            <a:off x="21550690" y="5075000"/>
            <a:ext cx="9720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5400">
                <a:solidFill>
                  <a:schemeClr val="accent6">
                    <a:lumMod val="75000"/>
                  </a:schemeClr>
                </a:solidFill>
                <a:latin typeface="NewComputerModern10" panose="00000500000000000000" pitchFamily="50" charset="0"/>
              </a:rPr>
              <a:t>Best </a:t>
            </a:r>
            <a:r>
              <a:rPr lang="fr-FR" sz="5400" err="1">
                <a:solidFill>
                  <a:schemeClr val="accent6">
                    <a:lumMod val="75000"/>
                  </a:schemeClr>
                </a:solidFill>
                <a:latin typeface="NewComputerModern10" panose="00000500000000000000" pitchFamily="50" charset="0"/>
              </a:rPr>
              <a:t>Strategy</a:t>
            </a:r>
            <a:r>
              <a:rPr lang="fr-FR" sz="5400">
                <a:solidFill>
                  <a:schemeClr val="accent6">
                    <a:lumMod val="75000"/>
                  </a:schemeClr>
                </a:solidFill>
                <a:latin typeface="NewComputerModern10" panose="00000500000000000000" pitchFamily="50" charset="0"/>
              </a:rPr>
              <a:t> </a:t>
            </a:r>
            <a:r>
              <a:rPr lang="fr-FR" sz="5400" err="1">
                <a:solidFill>
                  <a:schemeClr val="accent6">
                    <a:lumMod val="75000"/>
                  </a:schemeClr>
                </a:solidFill>
                <a:latin typeface="NewComputerModern10" panose="00000500000000000000" pitchFamily="50" charset="0"/>
              </a:rPr>
              <a:t>Considering</a:t>
            </a:r>
            <a:r>
              <a:rPr lang="fr-FR" sz="5400">
                <a:solidFill>
                  <a:schemeClr val="accent6">
                    <a:lumMod val="75000"/>
                  </a:schemeClr>
                </a:solidFill>
                <a:latin typeface="NewComputerModern10" panose="00000500000000000000" pitchFamily="50" charset="0"/>
              </a:rPr>
              <a:t> Value at Risk</a:t>
            </a:r>
          </a:p>
        </p:txBody>
      </p: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919BA60C-EE81-4CD3-B59B-787F2F25E530}"/>
              </a:ext>
            </a:extLst>
          </p:cNvPr>
          <p:cNvCxnSpPr/>
          <p:nvPr/>
        </p:nvCxnSpPr>
        <p:spPr>
          <a:xfrm>
            <a:off x="21700562" y="7020108"/>
            <a:ext cx="9720000" cy="0"/>
          </a:xfrm>
          <a:prstGeom prst="line">
            <a:avLst/>
          </a:prstGeom>
          <a:ln w="571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ZoneTexte 30">
            <a:extLst>
              <a:ext uri="{FF2B5EF4-FFF2-40B4-BE49-F238E27FC236}">
                <a16:creationId xmlns:a16="http://schemas.microsoft.com/office/drawing/2014/main" id="{64D41FE7-2C2B-4B8D-9B8E-5A090595862A}"/>
              </a:ext>
            </a:extLst>
          </p:cNvPr>
          <p:cNvSpPr txBox="1"/>
          <p:nvPr/>
        </p:nvSpPr>
        <p:spPr>
          <a:xfrm>
            <a:off x="685800" y="21085961"/>
            <a:ext cx="972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5400">
                <a:solidFill>
                  <a:schemeClr val="accent6">
                    <a:lumMod val="75000"/>
                  </a:schemeClr>
                </a:solidFill>
                <a:latin typeface="NewComputerModern10" panose="00000500000000000000" pitchFamily="50" charset="0"/>
              </a:rPr>
              <a:t>Simulation </a:t>
            </a:r>
            <a:r>
              <a:rPr lang="fr-FR" sz="5400" err="1">
                <a:solidFill>
                  <a:schemeClr val="accent6">
                    <a:lumMod val="75000"/>
                  </a:schemeClr>
                </a:solidFill>
                <a:latin typeface="NewComputerModern10" panose="00000500000000000000" pitchFamily="50" charset="0"/>
              </a:rPr>
              <a:t>methods</a:t>
            </a:r>
            <a:endParaRPr lang="fr-FR" sz="5400">
              <a:solidFill>
                <a:schemeClr val="accent6">
                  <a:lumMod val="75000"/>
                </a:schemeClr>
              </a:solidFill>
              <a:latin typeface="NewComputerModern10" panose="00000500000000000000" pitchFamily="50" charset="0"/>
            </a:endParaRPr>
          </a:p>
        </p:txBody>
      </p:sp>
      <p:cxnSp>
        <p:nvCxnSpPr>
          <p:cNvPr id="32" name="Connecteur droit 31">
            <a:extLst>
              <a:ext uri="{FF2B5EF4-FFF2-40B4-BE49-F238E27FC236}">
                <a16:creationId xmlns:a16="http://schemas.microsoft.com/office/drawing/2014/main" id="{53028982-D206-4F7B-93EF-1EE55AC1C067}"/>
              </a:ext>
            </a:extLst>
          </p:cNvPr>
          <p:cNvCxnSpPr/>
          <p:nvPr/>
        </p:nvCxnSpPr>
        <p:spPr>
          <a:xfrm>
            <a:off x="1067910" y="21978811"/>
            <a:ext cx="9720000" cy="0"/>
          </a:xfrm>
          <a:prstGeom prst="line">
            <a:avLst/>
          </a:prstGeom>
          <a:ln w="571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ZoneTexte 16">
            <a:extLst>
              <a:ext uri="{FF2B5EF4-FFF2-40B4-BE49-F238E27FC236}">
                <a16:creationId xmlns:a16="http://schemas.microsoft.com/office/drawing/2014/main" id="{EEFBCB3C-6682-4A66-83F5-3E31B87CD920}"/>
              </a:ext>
            </a:extLst>
          </p:cNvPr>
          <p:cNvSpPr txBox="1"/>
          <p:nvPr/>
        </p:nvSpPr>
        <p:spPr>
          <a:xfrm>
            <a:off x="21616" y="13411807"/>
            <a:ext cx="10475647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fr-FR" sz="2800" b="1" err="1">
                <a:latin typeface="NewComputerModern10" panose="00000500000000000000" pitchFamily="50" charset="0"/>
                <a:ea typeface="NewComputerModern Math" panose="02000503000000000000" pitchFamily="50" charset="0"/>
              </a:rPr>
              <a:t>Market</a:t>
            </a:r>
            <a:r>
              <a:rPr lang="fr-FR" sz="2800" b="1">
                <a:latin typeface="NewComputerModern10" panose="00000500000000000000" pitchFamily="50" charset="0"/>
                <a:ea typeface="NewComputerModern Math" panose="02000503000000000000" pitchFamily="50" charset="0"/>
              </a:rPr>
              <a:t> Model: </a:t>
            </a:r>
            <a:r>
              <a:rPr lang="fr-FR" sz="2800" i="1">
                <a:latin typeface="NewComputerModern10" panose="00000500000000000000" pitchFamily="50" charset="0"/>
                <a:ea typeface="NewComputerModern Math" panose="02000503000000000000" pitchFamily="50" charset="0"/>
              </a:rPr>
              <a:t>d </a:t>
            </a:r>
            <a:r>
              <a:rPr lang="fr-FR" sz="2800" err="1">
                <a:latin typeface="NewComputerModern10" panose="00000500000000000000" pitchFamily="50" charset="0"/>
                <a:ea typeface="NewComputerModern Math" panose="02000503000000000000" pitchFamily="50" charset="0"/>
              </a:rPr>
              <a:t>risky</a:t>
            </a:r>
            <a:r>
              <a:rPr lang="fr-FR" sz="2800">
                <a:latin typeface="NewComputerModern10" panose="00000500000000000000" pitchFamily="50" charset="0"/>
                <a:ea typeface="NewComputerModern Math" panose="02000503000000000000" pitchFamily="50" charset="0"/>
              </a:rPr>
              <a:t> </a:t>
            </a:r>
            <a:r>
              <a:rPr lang="fr-FR" sz="2800" err="1">
                <a:latin typeface="NewComputerModern10" panose="00000500000000000000" pitchFamily="50" charset="0"/>
                <a:ea typeface="NewComputerModern Math" panose="02000503000000000000" pitchFamily="50" charset="0"/>
              </a:rPr>
              <a:t>assets</a:t>
            </a:r>
            <a:r>
              <a:rPr lang="fr-FR" sz="2800">
                <a:latin typeface="NewComputerModern10" panose="00000500000000000000" pitchFamily="50" charset="0"/>
                <a:ea typeface="NewComputerModern Math" panose="02000503000000000000" pitchFamily="50" charset="0"/>
              </a:rPr>
              <a:t> are </a:t>
            </a:r>
            <a:r>
              <a:rPr lang="fr-FR" sz="2800" err="1">
                <a:latin typeface="NewComputerModern10" panose="00000500000000000000" pitchFamily="50" charset="0"/>
                <a:ea typeface="NewComputerModern Math" panose="02000503000000000000" pitchFamily="50" charset="0"/>
              </a:rPr>
              <a:t>available</a:t>
            </a:r>
            <a:r>
              <a:rPr lang="fr-FR" sz="2800">
                <a:latin typeface="NewComputerModern10" panose="00000500000000000000" pitchFamily="50" charset="0"/>
                <a:ea typeface="NewComputerModern Math" panose="02000503000000000000" pitchFamily="50" charset="0"/>
              </a:rPr>
              <a:t>. </a:t>
            </a:r>
            <a:r>
              <a:rPr lang="fr-FR" sz="2800" err="1">
                <a:latin typeface="NewComputerModern10" panose="00000500000000000000" pitchFamily="50" charset="0"/>
                <a:ea typeface="NewComputerModern Math" panose="02000503000000000000" pitchFamily="50" charset="0"/>
              </a:rPr>
              <a:t>We</a:t>
            </a:r>
            <a:r>
              <a:rPr lang="fr-FR" sz="2800">
                <a:latin typeface="NewComputerModern10" panose="00000500000000000000" pitchFamily="50" charset="0"/>
                <a:ea typeface="NewComputerModern Math" panose="02000503000000000000" pitchFamily="50" charset="0"/>
              </a:rPr>
              <a:t> suppose </a:t>
            </a:r>
            <a:r>
              <a:rPr lang="fr-FR" sz="2800" err="1">
                <a:latin typeface="NewComputerModern10" panose="00000500000000000000" pitchFamily="50" charset="0"/>
                <a:ea typeface="NewComputerModern Math" panose="02000503000000000000" pitchFamily="50" charset="0"/>
              </a:rPr>
              <a:t>that</a:t>
            </a:r>
            <a:r>
              <a:rPr lang="fr-FR" sz="2800">
                <a:latin typeface="NewComputerModern10" panose="00000500000000000000" pitchFamily="50" charset="0"/>
                <a:ea typeface="NewComputerModern Math" panose="02000503000000000000" pitchFamily="50" charset="0"/>
              </a:rPr>
              <a:t> </a:t>
            </a:r>
            <a:r>
              <a:rPr lang="fr-FR" sz="2800" err="1">
                <a:latin typeface="NewComputerModern10" panose="00000500000000000000" pitchFamily="50" charset="0"/>
                <a:ea typeface="NewComputerModern Math" panose="02000503000000000000" pitchFamily="50" charset="0"/>
              </a:rPr>
              <a:t>there</a:t>
            </a:r>
            <a:r>
              <a:rPr lang="fr-FR" sz="2800">
                <a:latin typeface="NewComputerModern10" panose="00000500000000000000" pitchFamily="50" charset="0"/>
                <a:ea typeface="NewComputerModern Math" panose="02000503000000000000" pitchFamily="50" charset="0"/>
              </a:rPr>
              <a:t> are no transaction or </a:t>
            </a:r>
            <a:r>
              <a:rPr lang="fr-FR" sz="2800" err="1">
                <a:latin typeface="NewComputerModern10" panose="00000500000000000000" pitchFamily="50" charset="0"/>
                <a:ea typeface="NewComputerModern Math" panose="02000503000000000000" pitchFamily="50" charset="0"/>
              </a:rPr>
              <a:t>order</a:t>
            </a:r>
            <a:r>
              <a:rPr lang="fr-FR" sz="2800">
                <a:latin typeface="NewComputerModern10" panose="00000500000000000000" pitchFamily="50" charset="0"/>
                <a:ea typeface="NewComputerModern Math" panose="02000503000000000000" pitchFamily="50" charset="0"/>
              </a:rPr>
              <a:t> </a:t>
            </a:r>
            <a:r>
              <a:rPr lang="fr-FR" sz="2800" err="1">
                <a:latin typeface="NewComputerModern10" panose="00000500000000000000" pitchFamily="50" charset="0"/>
                <a:ea typeface="NewComputerModern Math" panose="02000503000000000000" pitchFamily="50" charset="0"/>
              </a:rPr>
              <a:t>cost</a:t>
            </a:r>
            <a:r>
              <a:rPr lang="fr-FR" sz="2800">
                <a:latin typeface="NewComputerModern10" panose="00000500000000000000" pitchFamily="50" charset="0"/>
                <a:ea typeface="NewComputerModern Math" panose="02000503000000000000" pitchFamily="50" charset="0"/>
              </a:rPr>
              <a:t>. </a:t>
            </a:r>
            <a:r>
              <a:rPr lang="fr-FR" sz="2800" err="1">
                <a:latin typeface="NewComputerModern10" panose="00000500000000000000" pitchFamily="50" charset="0"/>
                <a:ea typeface="NewComputerModern Math" panose="02000503000000000000" pitchFamily="50" charset="0"/>
              </a:rPr>
              <a:t>We</a:t>
            </a:r>
            <a:r>
              <a:rPr lang="fr-FR" sz="2800">
                <a:latin typeface="NewComputerModern10" panose="00000500000000000000" pitchFamily="50" charset="0"/>
                <a:ea typeface="NewComputerModern Math" panose="02000503000000000000" pitchFamily="50" charset="0"/>
              </a:rPr>
              <a:t> </a:t>
            </a:r>
            <a:r>
              <a:rPr lang="fr-FR" sz="2800" err="1">
                <a:latin typeface="NewComputerModern10" panose="00000500000000000000" pitchFamily="50" charset="0"/>
                <a:ea typeface="NewComputerModern Math" panose="02000503000000000000" pitchFamily="50" charset="0"/>
              </a:rPr>
              <a:t>allow</a:t>
            </a:r>
            <a:r>
              <a:rPr lang="fr-FR" sz="2800">
                <a:latin typeface="NewComputerModern10" panose="00000500000000000000" pitchFamily="50" charset="0"/>
                <a:ea typeface="NewComputerModern Math" panose="02000503000000000000" pitchFamily="50" charset="0"/>
              </a:rPr>
              <a:t> short sales </a:t>
            </a:r>
            <a:r>
              <a:rPr lang="fr-FR" sz="2800" err="1">
                <a:latin typeface="NewComputerModern10" panose="00000500000000000000" pitchFamily="50" charset="0"/>
                <a:ea typeface="NewComputerModern Math" panose="02000503000000000000" pitchFamily="50" charset="0"/>
              </a:rPr>
              <a:t>with</a:t>
            </a:r>
            <a:r>
              <a:rPr lang="fr-FR" sz="2800">
                <a:latin typeface="NewComputerModern10" panose="00000500000000000000" pitchFamily="50" charset="0"/>
                <a:ea typeface="NewComputerModern Math" panose="02000503000000000000" pitchFamily="50" charset="0"/>
              </a:rPr>
              <a:t> a </a:t>
            </a:r>
            <a:r>
              <a:rPr lang="fr-FR" sz="2800" err="1">
                <a:latin typeface="NewComputerModern10" panose="00000500000000000000" pitchFamily="50" charset="0"/>
                <a:ea typeface="NewComputerModern Math" panose="02000503000000000000" pitchFamily="50" charset="0"/>
              </a:rPr>
              <a:t>limit</a:t>
            </a:r>
            <a:r>
              <a:rPr lang="fr-FR" sz="2800">
                <a:latin typeface="NewComputerModern10" panose="00000500000000000000" pitchFamily="50" charset="0"/>
                <a:ea typeface="NewComputerModern Math" panose="02000503000000000000" pitchFamily="50" charset="0"/>
              </a:rPr>
              <a:t> of 200% of the initial capital.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fr-FR" sz="2800" b="1">
                <a:latin typeface="NewComputerModern10" panose="00000500000000000000" pitchFamily="50" charset="0"/>
                <a:ea typeface="NewComputerModern Math" panose="02000503000000000000" pitchFamily="50" charset="0"/>
              </a:rPr>
              <a:t>Investment </a:t>
            </a:r>
            <a:r>
              <a:rPr lang="fr-FR" sz="2800" b="1" err="1">
                <a:latin typeface="NewComputerModern10" panose="00000500000000000000" pitchFamily="50" charset="0"/>
                <a:ea typeface="NewComputerModern Math" panose="02000503000000000000" pitchFamily="50" charset="0"/>
              </a:rPr>
              <a:t>Strategy</a:t>
            </a:r>
            <a:r>
              <a:rPr lang="fr-FR" sz="2800" b="1">
                <a:latin typeface="NewComputerModern10" panose="00000500000000000000" pitchFamily="50" charset="0"/>
                <a:ea typeface="NewComputerModern Math" panose="02000503000000000000" pitchFamily="50" charset="0"/>
              </a:rPr>
              <a:t>: </a:t>
            </a:r>
            <a:r>
              <a:rPr lang="fr-FR" sz="2800">
                <a:latin typeface="NewComputerModern10" panose="00000500000000000000" pitchFamily="50" charset="0"/>
                <a:ea typeface="NewComputerModern Math" panose="02000503000000000000" pitchFamily="50" charset="0"/>
              </a:rPr>
              <a:t>Invest at time </a:t>
            </a:r>
            <a:r>
              <a:rPr lang="fr-FR" sz="2800" i="1" err="1">
                <a:latin typeface="NewComputerModern10" panose="00000500000000000000" pitchFamily="50" charset="0"/>
                <a:ea typeface="NewComputerModern Math" panose="02000503000000000000" pitchFamily="50" charset="0"/>
              </a:rPr>
              <a:t>t</a:t>
            </a:r>
            <a:r>
              <a:rPr lang="fr-FR" sz="2800" i="1">
                <a:latin typeface="NewComputerModern10" panose="00000500000000000000" pitchFamily="50" charset="0"/>
                <a:ea typeface="NewComputerModern Math" panose="02000503000000000000" pitchFamily="50" charset="0"/>
              </a:rPr>
              <a:t>=0</a:t>
            </a:r>
            <a:r>
              <a:rPr lang="fr-FR" sz="2800">
                <a:latin typeface="NewComputerModern10" panose="00000500000000000000" pitchFamily="50" charset="0"/>
                <a:ea typeface="NewComputerModern Math" panose="02000503000000000000" pitchFamily="50" charset="0"/>
              </a:rPr>
              <a:t> in </a:t>
            </a:r>
            <a:r>
              <a:rPr lang="fr-FR" sz="2800" err="1">
                <a:latin typeface="NewComputerModern10" panose="00000500000000000000" pitchFamily="50" charset="0"/>
                <a:ea typeface="NewComputerModern Math" panose="02000503000000000000" pitchFamily="50" charset="0"/>
              </a:rPr>
              <a:t>risky</a:t>
            </a:r>
            <a:r>
              <a:rPr lang="fr-FR" sz="2800">
                <a:latin typeface="NewComputerModern10" panose="00000500000000000000" pitchFamily="50" charset="0"/>
                <a:ea typeface="NewComputerModern Math" panose="02000503000000000000" pitchFamily="50" charset="0"/>
              </a:rPr>
              <a:t> </a:t>
            </a:r>
            <a:r>
              <a:rPr lang="fr-FR" sz="2800" err="1">
                <a:latin typeface="NewComputerModern10" panose="00000500000000000000" pitchFamily="50" charset="0"/>
                <a:ea typeface="NewComputerModern Math" panose="02000503000000000000" pitchFamily="50" charset="0"/>
              </a:rPr>
              <a:t>assets</a:t>
            </a:r>
            <a:r>
              <a:rPr lang="fr-FR" sz="2800">
                <a:latin typeface="NewComputerModern10" panose="00000500000000000000" pitchFamily="50" charset="0"/>
                <a:ea typeface="NewComputerModern Math" panose="02000503000000000000" pitchFamily="50" charset="0"/>
              </a:rPr>
              <a:t> and </a:t>
            </a:r>
            <a:r>
              <a:rPr lang="fr-FR" sz="2800" err="1">
                <a:latin typeface="NewComputerModern10" panose="00000500000000000000" pitchFamily="50" charset="0"/>
                <a:ea typeface="NewComputerModern Math" panose="02000503000000000000" pitchFamily="50" charset="0"/>
              </a:rPr>
              <a:t>study</a:t>
            </a:r>
            <a:r>
              <a:rPr lang="fr-FR" sz="2800">
                <a:latin typeface="NewComputerModern10" panose="00000500000000000000" pitchFamily="50" charset="0"/>
                <a:ea typeface="NewComputerModern Math" panose="02000503000000000000" pitchFamily="50" charset="0"/>
              </a:rPr>
              <a:t> </a:t>
            </a:r>
            <a:r>
              <a:rPr lang="fr-FR" sz="2800" err="1">
                <a:latin typeface="NewComputerModern10" panose="00000500000000000000" pitchFamily="50" charset="0"/>
                <a:ea typeface="NewComputerModern Math" panose="02000503000000000000" pitchFamily="50" charset="0"/>
              </a:rPr>
              <a:t>their</a:t>
            </a:r>
            <a:r>
              <a:rPr lang="fr-FR" sz="2800">
                <a:latin typeface="NewComputerModern10" panose="00000500000000000000" pitchFamily="50" charset="0"/>
                <a:ea typeface="NewComputerModern Math" panose="02000503000000000000" pitchFamily="50" charset="0"/>
              </a:rPr>
              <a:t> return at time </a:t>
            </a:r>
            <a:r>
              <a:rPr lang="fr-FR" sz="2800" i="1" err="1">
                <a:latin typeface="NewComputerModern10" panose="00000500000000000000" pitchFamily="50" charset="0"/>
                <a:ea typeface="NewComputerModern Math" panose="02000503000000000000" pitchFamily="50" charset="0"/>
              </a:rPr>
              <a:t>t</a:t>
            </a:r>
            <a:r>
              <a:rPr lang="fr-FR" sz="2800" i="1">
                <a:latin typeface="NewComputerModern10" panose="00000500000000000000" pitchFamily="50" charset="0"/>
                <a:ea typeface="NewComputerModern Math" panose="02000503000000000000" pitchFamily="50" charset="0"/>
              </a:rPr>
              <a:t>=8 </a:t>
            </a:r>
            <a:r>
              <a:rPr lang="fr-FR" sz="2800" i="1" err="1">
                <a:latin typeface="NewComputerModern10" panose="00000500000000000000" pitchFamily="50" charset="0"/>
                <a:ea typeface="NewComputerModern Math" panose="02000503000000000000" pitchFamily="50" charset="0"/>
              </a:rPr>
              <a:t>years</a:t>
            </a:r>
            <a:r>
              <a:rPr lang="fr-FR" sz="2800">
                <a:latin typeface="NewComputerModern10" panose="00000500000000000000" pitchFamily="50" charset="0"/>
                <a:ea typeface="NewComputerModern Math" panose="02000503000000000000" pitchFamily="50" charset="0"/>
              </a:rPr>
              <a:t>. This </a:t>
            </a:r>
            <a:r>
              <a:rPr lang="fr-FR" sz="2800" err="1">
                <a:latin typeface="NewComputerModern10" panose="00000500000000000000" pitchFamily="50" charset="0"/>
                <a:ea typeface="NewComputerModern Math" panose="02000503000000000000" pitchFamily="50" charset="0"/>
              </a:rPr>
              <a:t>strategy</a:t>
            </a:r>
            <a:r>
              <a:rPr lang="fr-FR" sz="2800">
                <a:latin typeface="NewComputerModern10" panose="00000500000000000000" pitchFamily="50" charset="0"/>
                <a:ea typeface="NewComputerModern Math" panose="02000503000000000000" pitchFamily="50" charset="0"/>
              </a:rPr>
              <a:t> corresponds to a passive management </a:t>
            </a:r>
            <a:r>
              <a:rPr lang="fr-FR" sz="2800" err="1">
                <a:latin typeface="NewComputerModern10" panose="00000500000000000000" pitchFamily="50" charset="0"/>
                <a:ea typeface="NewComputerModern Math" panose="02000503000000000000" pitchFamily="50" charset="0"/>
              </a:rPr>
              <a:t>that</a:t>
            </a:r>
            <a:r>
              <a:rPr lang="fr-FR" sz="2800">
                <a:latin typeface="NewComputerModern10" panose="00000500000000000000" pitchFamily="50" charset="0"/>
                <a:ea typeface="NewComputerModern Math" panose="02000503000000000000" pitchFamily="50" charset="0"/>
              </a:rPr>
              <a:t> an </a:t>
            </a:r>
            <a:r>
              <a:rPr lang="fr-FR" sz="2800" err="1">
                <a:latin typeface="NewComputerModern10" panose="00000500000000000000" pitchFamily="50" charset="0"/>
                <a:ea typeface="NewComputerModern Math" panose="02000503000000000000" pitchFamily="50" charset="0"/>
              </a:rPr>
              <a:t>individual</a:t>
            </a:r>
            <a:r>
              <a:rPr lang="fr-FR" sz="2800">
                <a:latin typeface="NewComputerModern10" panose="00000500000000000000" pitchFamily="50" charset="0"/>
                <a:ea typeface="NewComputerModern Math" panose="02000503000000000000" pitchFamily="50" charset="0"/>
              </a:rPr>
              <a:t> </a:t>
            </a:r>
            <a:r>
              <a:rPr lang="fr-FR" sz="2800" err="1">
                <a:latin typeface="NewComputerModern10" panose="00000500000000000000" pitchFamily="50" charset="0"/>
                <a:ea typeface="NewComputerModern Math" panose="02000503000000000000" pitchFamily="50" charset="0"/>
              </a:rPr>
              <a:t>would</a:t>
            </a:r>
            <a:r>
              <a:rPr lang="fr-FR" sz="2800">
                <a:latin typeface="NewComputerModern10" panose="00000500000000000000" pitchFamily="50" charset="0"/>
                <a:ea typeface="NewComputerModern Math" panose="02000503000000000000" pitchFamily="50" charset="0"/>
              </a:rPr>
              <a:t> </a:t>
            </a:r>
            <a:r>
              <a:rPr lang="fr-FR" sz="2800" err="1">
                <a:latin typeface="NewComputerModern10" panose="00000500000000000000" pitchFamily="50" charset="0"/>
                <a:ea typeface="NewComputerModern Math" panose="02000503000000000000" pitchFamily="50" charset="0"/>
              </a:rPr>
              <a:t>make</a:t>
            </a:r>
            <a:r>
              <a:rPr lang="fr-FR" sz="2800">
                <a:latin typeface="NewComputerModern10" panose="00000500000000000000" pitchFamily="50" charset="0"/>
                <a:ea typeface="NewComputerModern Math" panose="02000503000000000000" pitchFamily="50" charset="0"/>
              </a:rPr>
              <a:t> for a long </a:t>
            </a:r>
            <a:r>
              <a:rPr lang="fr-FR" sz="2800" err="1">
                <a:latin typeface="NewComputerModern10" panose="00000500000000000000" pitchFamily="50" charset="0"/>
                <a:ea typeface="NewComputerModern Math" panose="02000503000000000000" pitchFamily="50" charset="0"/>
              </a:rPr>
              <a:t>term</a:t>
            </a:r>
            <a:r>
              <a:rPr lang="fr-FR" sz="2800">
                <a:latin typeface="NewComputerModern10" panose="00000500000000000000" pitchFamily="50" charset="0"/>
                <a:ea typeface="NewComputerModern Math" panose="02000503000000000000" pitchFamily="50" charset="0"/>
              </a:rPr>
              <a:t> </a:t>
            </a:r>
            <a:r>
              <a:rPr lang="fr-FR" sz="2800" err="1">
                <a:latin typeface="NewComputerModern10" panose="00000500000000000000" pitchFamily="50" charset="0"/>
                <a:ea typeface="NewComputerModern Math" panose="02000503000000000000" pitchFamily="50" charset="0"/>
              </a:rPr>
              <a:t>investment</a:t>
            </a:r>
            <a:r>
              <a:rPr lang="fr-FR" sz="2800">
                <a:latin typeface="NewComputerModern10" panose="00000500000000000000" pitchFamily="50" charset="0"/>
                <a:ea typeface="NewComputerModern Math" panose="02000503000000000000" pitchFamily="50" charset="0"/>
              </a:rPr>
              <a:t> </a:t>
            </a:r>
            <a:r>
              <a:rPr lang="fr-FR" sz="2800" err="1">
                <a:latin typeface="NewComputerModern10" panose="00000500000000000000" pitchFamily="50" charset="0"/>
                <a:ea typeface="NewComputerModern Math" panose="02000503000000000000" pitchFamily="50" charset="0"/>
              </a:rPr>
              <a:t>strategy</a:t>
            </a:r>
            <a:r>
              <a:rPr lang="fr-FR" sz="2800">
                <a:latin typeface="NewComputerModern10" panose="00000500000000000000" pitchFamily="50" charset="0"/>
                <a:ea typeface="NewComputerModern Math" panose="02000503000000000000" pitchFamily="50" charset="0"/>
              </a:rPr>
              <a:t>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fr-FR" sz="2800" b="1" dirty="0">
                <a:latin typeface="NewComputerModern10" panose="00000500000000000000" pitchFamily="50" charset="0"/>
                <a:ea typeface="NewComputerModern Math" panose="02000503000000000000" pitchFamily="50" charset="0"/>
              </a:rPr>
              <a:t>Portfolios </a:t>
            </a:r>
            <a:r>
              <a:rPr lang="fr-FR" sz="2800" b="1">
                <a:latin typeface="NewComputerModern10" panose="00000500000000000000" pitchFamily="50" charset="0"/>
                <a:ea typeface="NewComputerModern Math" panose="02000503000000000000" pitchFamily="50" charset="0"/>
              </a:rPr>
              <a:t>Value and </a:t>
            </a:r>
            <a:r>
              <a:rPr lang="fr-FR" sz="2800" b="1" err="1">
                <a:latin typeface="NewComputerModern10" panose="00000500000000000000" pitchFamily="50" charset="0"/>
                <a:ea typeface="NewComputerModern Math" panose="02000503000000000000" pitchFamily="50" charset="0"/>
              </a:rPr>
              <a:t>Profitability</a:t>
            </a:r>
            <a:r>
              <a:rPr lang="fr-FR" sz="2800" b="1">
                <a:latin typeface="NewComputerModern10" panose="00000500000000000000" pitchFamily="50" charset="0"/>
                <a:ea typeface="NewComputerModern Math" panose="02000503000000000000" pitchFamily="50" charset="0"/>
              </a:rPr>
              <a:t>:</a:t>
            </a:r>
            <a:r>
              <a:rPr lang="fr-FR" sz="2800">
                <a:latin typeface="NewComputerModern10" panose="00000500000000000000" pitchFamily="50" charset="0"/>
                <a:ea typeface="NewComputerModern Math" panose="02000503000000000000" pitchFamily="50" charset="0"/>
              </a:rPr>
              <a:t> the set of all admissible portfolio </a:t>
            </a:r>
            <a:r>
              <a:rPr lang="fr-FR" sz="2800" err="1">
                <a:latin typeface="NewComputerModern10" panose="00000500000000000000" pitchFamily="50" charset="0"/>
                <a:ea typeface="NewComputerModern Math" panose="02000503000000000000" pitchFamily="50" charset="0"/>
              </a:rPr>
              <a:t>is</a:t>
            </a:r>
            <a:r>
              <a:rPr lang="fr-FR" sz="2800">
                <a:latin typeface="NewComputerModern10" panose="00000500000000000000" pitchFamily="50" charset="0"/>
                <a:ea typeface="NewComputerModern Math" panose="02000503000000000000" pitchFamily="50" charset="0"/>
              </a:rPr>
              <a:t>                               . The return of a portfolio </a:t>
            </a:r>
            <a:r>
              <a:rPr lang="fr-FR" sz="2800" dirty="0" err="1">
                <a:latin typeface="NewComputerModern10" panose="00000500000000000000" pitchFamily="50" charset="0"/>
                <a:ea typeface="NewComputerModern Math" panose="02000503000000000000" pitchFamily="50" charset="0"/>
              </a:rPr>
              <a:t>being</a:t>
            </a:r>
            <a:r>
              <a:rPr lang="fr-FR" sz="2800" dirty="0">
                <a:latin typeface="NewComputerModern10" panose="00000500000000000000" pitchFamily="50" charset="0"/>
                <a:ea typeface="NewComputerModern Math" panose="02000503000000000000" pitchFamily="50" charset="0"/>
              </a:rPr>
              <a:t> </a:t>
            </a:r>
            <a:r>
              <a:rPr lang="fr-FR" sz="2800" err="1">
                <a:latin typeface="NewComputerModern10" panose="00000500000000000000" pitchFamily="50" charset="0"/>
                <a:ea typeface="NewComputerModern Math" panose="02000503000000000000" pitchFamily="50" charset="0"/>
              </a:rPr>
              <a:t>stochastic</a:t>
            </a:r>
            <a:r>
              <a:rPr lang="fr-FR" sz="2800">
                <a:latin typeface="NewComputerModern10" panose="00000500000000000000" pitchFamily="50" charset="0"/>
                <a:ea typeface="NewComputerModern Math" panose="02000503000000000000" pitchFamily="50" charset="0"/>
              </a:rPr>
              <a:t>, as </a:t>
            </a:r>
            <a:r>
              <a:rPr lang="fr-FR" sz="2800" err="1">
                <a:latin typeface="NewComputerModern10" panose="00000500000000000000" pitchFamily="50" charset="0"/>
                <a:ea typeface="NewComputerModern Math" panose="02000503000000000000" pitchFamily="50" charset="0"/>
              </a:rPr>
              <a:t>it</a:t>
            </a:r>
            <a:r>
              <a:rPr lang="fr-FR" sz="2800">
                <a:latin typeface="NewComputerModern10" panose="00000500000000000000" pitchFamily="50" charset="0"/>
                <a:ea typeface="NewComputerModern Math" panose="02000503000000000000" pitchFamily="50" charset="0"/>
              </a:rPr>
              <a:t> </a:t>
            </a:r>
            <a:r>
              <a:rPr lang="fr-FR" sz="2800" dirty="0">
                <a:latin typeface="NewComputerModern10" panose="00000500000000000000" pitchFamily="50" charset="0"/>
                <a:ea typeface="NewComputerModern Math" panose="02000503000000000000" pitchFamily="50" charset="0"/>
              </a:rPr>
              <a:t>relies </a:t>
            </a:r>
            <a:r>
              <a:rPr lang="fr-FR" sz="2800">
                <a:latin typeface="NewComputerModern10" panose="00000500000000000000" pitchFamily="50" charset="0"/>
                <a:ea typeface="NewComputerModern Math" panose="02000503000000000000" pitchFamily="50" charset="0"/>
              </a:rPr>
              <a:t>on the </a:t>
            </a:r>
            <a:r>
              <a:rPr lang="fr-FR" sz="2800" err="1">
                <a:latin typeface="NewComputerModern10" panose="00000500000000000000" pitchFamily="50" charset="0"/>
                <a:ea typeface="NewComputerModern Math" panose="02000503000000000000" pitchFamily="50" charset="0"/>
              </a:rPr>
              <a:t>profitability</a:t>
            </a:r>
            <a:r>
              <a:rPr lang="fr-FR" sz="2800">
                <a:latin typeface="NewComputerModern10" panose="00000500000000000000" pitchFamily="50" charset="0"/>
                <a:ea typeface="NewComputerModern Math" panose="02000503000000000000" pitchFamily="50" charset="0"/>
              </a:rPr>
              <a:t> of the </a:t>
            </a:r>
            <a:r>
              <a:rPr lang="fr-FR" sz="2800" err="1">
                <a:latin typeface="NewComputerModern10" panose="00000500000000000000" pitchFamily="50" charset="0"/>
                <a:ea typeface="NewComputerModern Math" panose="02000503000000000000" pitchFamily="50" charset="0"/>
              </a:rPr>
              <a:t>assets</a:t>
            </a:r>
            <a:r>
              <a:rPr lang="fr-FR" sz="2800">
                <a:latin typeface="NewComputerModern10" panose="00000500000000000000" pitchFamily="50" charset="0"/>
                <a:ea typeface="NewComputerModern Math" panose="02000503000000000000" pitchFamily="50" charset="0"/>
              </a:rPr>
              <a:t>, </a:t>
            </a:r>
            <a:r>
              <a:rPr lang="fr-FR" sz="2800" err="1">
                <a:latin typeface="NewComputerModern10" panose="00000500000000000000" pitchFamily="50" charset="0"/>
                <a:ea typeface="NewComputerModern Math" panose="02000503000000000000" pitchFamily="50" charset="0"/>
              </a:rPr>
              <a:t>we</a:t>
            </a:r>
            <a:r>
              <a:rPr lang="fr-FR" sz="2800">
                <a:latin typeface="NewComputerModern10" panose="00000500000000000000" pitchFamily="50" charset="0"/>
                <a:ea typeface="NewComputerModern Math" panose="02000503000000000000" pitchFamily="50" charset="0"/>
              </a:rPr>
              <a:t> </a:t>
            </a:r>
            <a:r>
              <a:rPr lang="fr-FR" sz="2800" err="1">
                <a:latin typeface="NewComputerModern10" panose="00000500000000000000" pitchFamily="50" charset="0"/>
                <a:ea typeface="NewComputerModern Math" panose="02000503000000000000" pitchFamily="50" charset="0"/>
              </a:rPr>
              <a:t>study</a:t>
            </a:r>
            <a:r>
              <a:rPr lang="fr-FR" sz="2800">
                <a:latin typeface="NewComputerModern10" panose="00000500000000000000" pitchFamily="50" charset="0"/>
                <a:ea typeface="NewComputerModern Math" panose="02000503000000000000" pitchFamily="50" charset="0"/>
              </a:rPr>
              <a:t> the </a:t>
            </a:r>
            <a:r>
              <a:rPr lang="fr-FR" sz="2800" err="1">
                <a:latin typeface="NewComputerModern10" panose="00000500000000000000" pitchFamily="50" charset="0"/>
                <a:ea typeface="NewComputerModern Math" panose="02000503000000000000" pitchFamily="50" charset="0"/>
              </a:rPr>
              <a:t>expected</a:t>
            </a:r>
            <a:r>
              <a:rPr lang="fr-FR" sz="2800">
                <a:latin typeface="NewComputerModern10" panose="00000500000000000000" pitchFamily="50" charset="0"/>
                <a:ea typeface="NewComputerModern Math" panose="02000503000000000000" pitchFamily="50" charset="0"/>
              </a:rPr>
              <a:t> return     . The </a:t>
            </a:r>
            <a:r>
              <a:rPr lang="fr-FR" sz="2800" err="1">
                <a:latin typeface="NewComputerModern10" panose="00000500000000000000" pitchFamily="50" charset="0"/>
                <a:ea typeface="NewComputerModern Math" panose="02000503000000000000" pitchFamily="50" charset="0"/>
              </a:rPr>
              <a:t>investor</a:t>
            </a:r>
            <a:r>
              <a:rPr lang="fr-FR" sz="2800">
                <a:latin typeface="NewComputerModern10" panose="00000500000000000000" pitchFamily="50" charset="0"/>
                <a:ea typeface="NewComputerModern Math" panose="02000503000000000000" pitchFamily="50" charset="0"/>
              </a:rPr>
              <a:t> </a:t>
            </a:r>
            <a:r>
              <a:rPr lang="fr-FR" sz="2800" err="1">
                <a:latin typeface="NewComputerModern10" panose="00000500000000000000" pitchFamily="50" charset="0"/>
                <a:ea typeface="NewComputerModern Math" panose="02000503000000000000" pitchFamily="50" charset="0"/>
              </a:rPr>
              <a:t>wants</a:t>
            </a:r>
            <a:r>
              <a:rPr lang="fr-FR" sz="2800">
                <a:latin typeface="NewComputerModern10" panose="00000500000000000000" pitchFamily="50" charset="0"/>
                <a:ea typeface="NewComputerModern Math" panose="02000503000000000000" pitchFamily="50" charset="0"/>
              </a:rPr>
              <a:t> to </a:t>
            </a:r>
            <a:r>
              <a:rPr lang="fr-FR" sz="2800" err="1">
                <a:latin typeface="NewComputerModern10" panose="00000500000000000000" pitchFamily="50" charset="0"/>
                <a:ea typeface="NewComputerModern Math" panose="02000503000000000000" pitchFamily="50" charset="0"/>
              </a:rPr>
              <a:t>maximize</a:t>
            </a:r>
            <a:r>
              <a:rPr lang="fr-FR" sz="2800">
                <a:latin typeface="NewComputerModern10" panose="00000500000000000000" pitchFamily="50" charset="0"/>
                <a:ea typeface="NewComputerModern Math" panose="02000503000000000000" pitchFamily="50" charset="0"/>
              </a:rPr>
              <a:t> the </a:t>
            </a:r>
            <a:r>
              <a:rPr lang="fr-FR" sz="2800" err="1">
                <a:latin typeface="NewComputerModern10" panose="00000500000000000000" pitchFamily="50" charset="0"/>
                <a:ea typeface="NewComputerModern Math" panose="02000503000000000000" pitchFamily="50" charset="0"/>
              </a:rPr>
              <a:t>profitability</a:t>
            </a:r>
            <a:r>
              <a:rPr lang="fr-FR" sz="2800">
                <a:latin typeface="NewComputerModern10" panose="00000500000000000000" pitchFamily="50" charset="0"/>
                <a:ea typeface="NewComputerModern Math" panose="02000503000000000000" pitchFamily="50" charset="0"/>
              </a:rPr>
              <a:t> of </a:t>
            </a:r>
            <a:r>
              <a:rPr lang="fr-FR" sz="2800" err="1">
                <a:latin typeface="NewComputerModern10" panose="00000500000000000000" pitchFamily="50" charset="0"/>
                <a:ea typeface="NewComputerModern Math" panose="02000503000000000000" pitchFamily="50" charset="0"/>
              </a:rPr>
              <a:t>his</a:t>
            </a:r>
            <a:r>
              <a:rPr lang="fr-FR" sz="2800">
                <a:latin typeface="NewComputerModern10" panose="00000500000000000000" pitchFamily="50" charset="0"/>
                <a:ea typeface="NewComputerModern Math" panose="02000503000000000000" pitchFamily="50" charset="0"/>
              </a:rPr>
              <a:t> portfolio </a:t>
            </a:r>
            <a:r>
              <a:rPr lang="fr-FR" sz="2800" err="1">
                <a:latin typeface="NewComputerModern10" panose="00000500000000000000" pitchFamily="50" charset="0"/>
                <a:ea typeface="NewComputerModern Math" panose="02000503000000000000" pitchFamily="50" charset="0"/>
              </a:rPr>
              <a:t>while</a:t>
            </a:r>
            <a:r>
              <a:rPr lang="fr-FR" sz="2800">
                <a:latin typeface="NewComputerModern10" panose="00000500000000000000" pitchFamily="50" charset="0"/>
                <a:ea typeface="NewComputerModern Math" panose="02000503000000000000" pitchFamily="50" charset="0"/>
              </a:rPr>
              <a:t> </a:t>
            </a:r>
            <a:r>
              <a:rPr lang="fr-FR" sz="2800" err="1">
                <a:latin typeface="NewComputerModern10" panose="00000500000000000000" pitchFamily="50" charset="0"/>
                <a:ea typeface="NewComputerModern Math" panose="02000503000000000000" pitchFamily="50" charset="0"/>
              </a:rPr>
              <a:t>having</a:t>
            </a:r>
            <a:r>
              <a:rPr lang="fr-FR" sz="2800">
                <a:latin typeface="NewComputerModern10" panose="00000500000000000000" pitchFamily="50" charset="0"/>
                <a:ea typeface="NewComputerModern Math" panose="02000503000000000000" pitchFamily="50" charset="0"/>
              </a:rPr>
              <a:t> the </a:t>
            </a:r>
            <a:r>
              <a:rPr lang="fr-FR" sz="2800" err="1">
                <a:latin typeface="NewComputerModern10" panose="00000500000000000000" pitchFamily="50" charset="0"/>
                <a:ea typeface="NewComputerModern Math" panose="02000503000000000000" pitchFamily="50" charset="0"/>
              </a:rPr>
              <a:t>smallest</a:t>
            </a:r>
            <a:r>
              <a:rPr lang="fr-FR" sz="2800">
                <a:latin typeface="NewComputerModern10" panose="00000500000000000000" pitchFamily="50" charset="0"/>
                <a:ea typeface="NewComputerModern Math" panose="02000503000000000000" pitchFamily="50" charset="0"/>
              </a:rPr>
              <a:t> </a:t>
            </a:r>
            <a:r>
              <a:rPr lang="fr-FR" sz="2800" err="1">
                <a:latin typeface="NewComputerModern10" panose="00000500000000000000" pitchFamily="50" charset="0"/>
                <a:ea typeface="NewComputerModern Math" panose="02000503000000000000" pitchFamily="50" charset="0"/>
              </a:rPr>
              <a:t>risk</a:t>
            </a:r>
            <a:r>
              <a:rPr lang="fr-FR" sz="2800">
                <a:latin typeface="NewComputerModern10" panose="00000500000000000000" pitchFamily="50" charset="0"/>
                <a:ea typeface="NewComputerModern Math" panose="02000503000000000000" pitchFamily="50" charset="0"/>
              </a:rPr>
              <a:t> possible. </a:t>
            </a:r>
            <a:r>
              <a:rPr lang="fr-FR" sz="2800" err="1">
                <a:latin typeface="NewComputerModern10" panose="00000500000000000000" pitchFamily="50" charset="0"/>
                <a:ea typeface="NewComputerModern Math" panose="02000503000000000000" pitchFamily="50" charset="0"/>
              </a:rPr>
              <a:t>Therefore</a:t>
            </a:r>
            <a:r>
              <a:rPr lang="fr-FR" sz="2800">
                <a:latin typeface="NewComputerModern10" panose="00000500000000000000" pitchFamily="50" charset="0"/>
                <a:ea typeface="NewComputerModern Math" panose="02000503000000000000" pitchFamily="50" charset="0"/>
              </a:rPr>
              <a:t>, the </a:t>
            </a:r>
            <a:r>
              <a:rPr lang="fr-FR" sz="2800" err="1">
                <a:latin typeface="NewComputerModern10" panose="00000500000000000000" pitchFamily="50" charset="0"/>
                <a:ea typeface="NewComputerModern Math" panose="02000503000000000000" pitchFamily="50" charset="0"/>
              </a:rPr>
              <a:t>optimization</a:t>
            </a:r>
            <a:r>
              <a:rPr lang="fr-FR" sz="2800">
                <a:latin typeface="NewComputerModern10" panose="00000500000000000000" pitchFamily="50" charset="0"/>
                <a:ea typeface="NewComputerModern Math" panose="02000503000000000000" pitchFamily="50" charset="0"/>
              </a:rPr>
              <a:t> </a:t>
            </a:r>
            <a:r>
              <a:rPr lang="fr-FR" sz="2800" err="1">
                <a:latin typeface="NewComputerModern10" panose="00000500000000000000" pitchFamily="50" charset="0"/>
                <a:ea typeface="NewComputerModern Math" panose="02000503000000000000" pitchFamily="50" charset="0"/>
              </a:rPr>
              <a:t>problem</a:t>
            </a:r>
            <a:r>
              <a:rPr lang="fr-FR" sz="2800">
                <a:latin typeface="NewComputerModern10" panose="00000500000000000000" pitchFamily="50" charset="0"/>
                <a:ea typeface="NewComputerModern Math" panose="02000503000000000000" pitchFamily="50" charset="0"/>
              </a:rPr>
              <a:t> </a:t>
            </a:r>
            <a:r>
              <a:rPr lang="fr-FR" sz="2800" err="1">
                <a:latin typeface="NewComputerModern10" panose="00000500000000000000" pitchFamily="50" charset="0"/>
                <a:ea typeface="NewComputerModern Math" panose="02000503000000000000" pitchFamily="50" charset="0"/>
              </a:rPr>
              <a:t>that</a:t>
            </a:r>
            <a:r>
              <a:rPr lang="fr-FR" sz="2800">
                <a:latin typeface="NewComputerModern10" panose="00000500000000000000" pitchFamily="50" charset="0"/>
                <a:ea typeface="NewComputerModern Math" panose="02000503000000000000" pitchFamily="50" charset="0"/>
              </a:rPr>
              <a:t> </a:t>
            </a:r>
            <a:r>
              <a:rPr lang="fr-FR" sz="2800" err="1">
                <a:latin typeface="NewComputerModern10" panose="00000500000000000000" pitchFamily="50" charset="0"/>
                <a:ea typeface="NewComputerModern Math" panose="02000503000000000000" pitchFamily="50" charset="0"/>
              </a:rPr>
              <a:t>we</a:t>
            </a:r>
            <a:r>
              <a:rPr lang="fr-FR" sz="2800">
                <a:latin typeface="NewComputerModern10" panose="00000500000000000000" pitchFamily="50" charset="0"/>
                <a:ea typeface="NewComputerModern Math" panose="02000503000000000000" pitchFamily="50" charset="0"/>
              </a:rPr>
              <a:t> </a:t>
            </a:r>
            <a:r>
              <a:rPr lang="fr-FR" sz="2800" err="1">
                <a:latin typeface="NewComputerModern10" panose="00000500000000000000" pitchFamily="50" charset="0"/>
                <a:ea typeface="NewComputerModern Math" panose="02000503000000000000" pitchFamily="50" charset="0"/>
              </a:rPr>
              <a:t>solve</a:t>
            </a:r>
            <a:r>
              <a:rPr lang="fr-FR" sz="2800">
                <a:latin typeface="NewComputerModern10" panose="00000500000000000000" pitchFamily="50" charset="0"/>
                <a:ea typeface="NewComputerModern Math" panose="02000503000000000000" pitchFamily="50" charset="0"/>
              </a:rPr>
              <a:t> </a:t>
            </a:r>
            <a:r>
              <a:rPr lang="fr-FR" sz="2800" err="1">
                <a:latin typeface="NewComputerModern10" panose="00000500000000000000" pitchFamily="50" charset="0"/>
                <a:ea typeface="NewComputerModern Math" panose="02000503000000000000" pitchFamily="50" charset="0"/>
              </a:rPr>
              <a:t>is</a:t>
            </a:r>
            <a:r>
              <a:rPr lang="fr-FR" sz="2800">
                <a:latin typeface="NewComputerModern10" panose="00000500000000000000" pitchFamily="50" charset="0"/>
                <a:ea typeface="NewComputerModern Math" panose="02000503000000000000" pitchFamily="50" charset="0"/>
              </a:rPr>
              <a:t>: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688C2D3B-6A9F-4E47-9437-12D0171ED957}"/>
              </a:ext>
            </a:extLst>
          </p:cNvPr>
          <p:cNvSpPr txBox="1"/>
          <p:nvPr/>
        </p:nvSpPr>
        <p:spPr>
          <a:xfrm>
            <a:off x="32184392" y="25026137"/>
            <a:ext cx="95732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5400" err="1">
                <a:solidFill>
                  <a:schemeClr val="accent6">
                    <a:lumMod val="75000"/>
                  </a:schemeClr>
                </a:solidFill>
                <a:latin typeface="NewComputerModern10" panose="00000500000000000000" pitchFamily="50" charset="0"/>
              </a:rPr>
              <a:t>References</a:t>
            </a:r>
            <a:endParaRPr lang="fr-FR" sz="5400">
              <a:solidFill>
                <a:schemeClr val="accent6">
                  <a:lumMod val="75000"/>
                </a:schemeClr>
              </a:solidFill>
              <a:latin typeface="NewComputerModern10" panose="00000500000000000000" pitchFamily="50" charset="0"/>
            </a:endParaRPr>
          </a:p>
        </p:txBody>
      </p:sp>
      <p:cxnSp>
        <p:nvCxnSpPr>
          <p:cNvPr id="34" name="Connecteur droit 33">
            <a:extLst>
              <a:ext uri="{FF2B5EF4-FFF2-40B4-BE49-F238E27FC236}">
                <a16:creationId xmlns:a16="http://schemas.microsoft.com/office/drawing/2014/main" id="{B5C262AE-455B-4389-9B84-1BE59A1EFB46}"/>
              </a:ext>
            </a:extLst>
          </p:cNvPr>
          <p:cNvCxnSpPr/>
          <p:nvPr/>
        </p:nvCxnSpPr>
        <p:spPr>
          <a:xfrm>
            <a:off x="32184392" y="26041169"/>
            <a:ext cx="9720000" cy="0"/>
          </a:xfrm>
          <a:prstGeom prst="line">
            <a:avLst/>
          </a:prstGeom>
          <a:ln w="571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ZoneTexte 35">
            <a:extLst>
              <a:ext uri="{FF2B5EF4-FFF2-40B4-BE49-F238E27FC236}">
                <a16:creationId xmlns:a16="http://schemas.microsoft.com/office/drawing/2014/main" id="{C5F3C289-880D-43D9-A68D-E3CE5BB23A3A}"/>
              </a:ext>
            </a:extLst>
          </p:cNvPr>
          <p:cNvSpPr txBox="1"/>
          <p:nvPr/>
        </p:nvSpPr>
        <p:spPr>
          <a:xfrm>
            <a:off x="10981928" y="20837494"/>
            <a:ext cx="20159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5400">
                <a:solidFill>
                  <a:schemeClr val="accent6">
                    <a:lumMod val="75000"/>
                  </a:schemeClr>
                </a:solidFill>
                <a:latin typeface="NewComputerModern10" panose="00000500000000000000" pitchFamily="50" charset="0"/>
              </a:rPr>
              <a:t>Best </a:t>
            </a:r>
            <a:r>
              <a:rPr lang="fr-FR" sz="5400" err="1">
                <a:solidFill>
                  <a:schemeClr val="accent6">
                    <a:lumMod val="75000"/>
                  </a:schemeClr>
                </a:solidFill>
                <a:latin typeface="NewComputerModern10" panose="00000500000000000000" pitchFamily="50" charset="0"/>
              </a:rPr>
              <a:t>Strategy</a:t>
            </a:r>
            <a:r>
              <a:rPr lang="fr-FR" sz="5400">
                <a:solidFill>
                  <a:schemeClr val="accent6">
                    <a:lumMod val="75000"/>
                  </a:schemeClr>
                </a:solidFill>
                <a:latin typeface="NewComputerModern10" panose="00000500000000000000" pitchFamily="50" charset="0"/>
              </a:rPr>
              <a:t> </a:t>
            </a:r>
            <a:r>
              <a:rPr lang="fr-FR" sz="5400" err="1">
                <a:solidFill>
                  <a:schemeClr val="accent6">
                    <a:lumMod val="75000"/>
                  </a:schemeClr>
                </a:solidFill>
                <a:latin typeface="NewComputerModern10" panose="00000500000000000000" pitchFamily="50" charset="0"/>
              </a:rPr>
              <a:t>Considering</a:t>
            </a:r>
            <a:r>
              <a:rPr lang="fr-FR" sz="5400">
                <a:solidFill>
                  <a:schemeClr val="accent6">
                    <a:lumMod val="75000"/>
                  </a:schemeClr>
                </a:solidFill>
                <a:latin typeface="NewComputerModern10" panose="00000500000000000000" pitchFamily="50" charset="0"/>
              </a:rPr>
              <a:t> Variance </a:t>
            </a:r>
            <a:r>
              <a:rPr lang="fr-FR" sz="5400" err="1">
                <a:solidFill>
                  <a:schemeClr val="accent6">
                    <a:lumMod val="75000"/>
                  </a:schemeClr>
                </a:solidFill>
                <a:latin typeface="NewComputerModern10" panose="00000500000000000000" pitchFamily="50" charset="0"/>
              </a:rPr>
              <a:t>Linked</a:t>
            </a:r>
            <a:r>
              <a:rPr lang="fr-FR" sz="5400">
                <a:solidFill>
                  <a:schemeClr val="accent6">
                    <a:lumMod val="75000"/>
                  </a:schemeClr>
                </a:solidFill>
                <a:latin typeface="NewComputerModern10" panose="00000500000000000000" pitchFamily="50" charset="0"/>
              </a:rPr>
              <a:t> to a Value at </a:t>
            </a:r>
            <a:r>
              <a:rPr lang="fr-FR" sz="5400" err="1">
                <a:solidFill>
                  <a:schemeClr val="accent6">
                    <a:lumMod val="75000"/>
                  </a:schemeClr>
                </a:solidFill>
                <a:latin typeface="NewComputerModern10" panose="00000500000000000000" pitchFamily="50" charset="0"/>
              </a:rPr>
              <a:t>Risk</a:t>
            </a:r>
            <a:endParaRPr lang="fr-FR" sz="5400">
              <a:solidFill>
                <a:schemeClr val="accent6">
                  <a:lumMod val="75000"/>
                </a:schemeClr>
              </a:solidFill>
              <a:latin typeface="NewComputerModern10" panose="00000500000000000000" pitchFamily="50" charset="0"/>
            </a:endParaRPr>
          </a:p>
        </p:txBody>
      </p:sp>
      <p:cxnSp>
        <p:nvCxnSpPr>
          <p:cNvPr id="37" name="Connecteur droit 36">
            <a:extLst>
              <a:ext uri="{FF2B5EF4-FFF2-40B4-BE49-F238E27FC236}">
                <a16:creationId xmlns:a16="http://schemas.microsoft.com/office/drawing/2014/main" id="{8B51E151-F830-4D70-9367-68024B5C7967}"/>
              </a:ext>
            </a:extLst>
          </p:cNvPr>
          <p:cNvCxnSpPr>
            <a:cxnSpLocks/>
          </p:cNvCxnSpPr>
          <p:nvPr/>
        </p:nvCxnSpPr>
        <p:spPr>
          <a:xfrm>
            <a:off x="11448555" y="21760824"/>
            <a:ext cx="19906651" cy="0"/>
          </a:xfrm>
          <a:prstGeom prst="line">
            <a:avLst/>
          </a:prstGeom>
          <a:ln w="571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ZoneTexte 1">
            <a:extLst>
              <a:ext uri="{FF2B5EF4-FFF2-40B4-BE49-F238E27FC236}">
                <a16:creationId xmlns:a16="http://schemas.microsoft.com/office/drawing/2014/main" id="{7231A902-CEDD-491F-B3A5-5C1FBD6F366A}"/>
              </a:ext>
            </a:extLst>
          </p:cNvPr>
          <p:cNvSpPr txBox="1"/>
          <p:nvPr/>
        </p:nvSpPr>
        <p:spPr>
          <a:xfrm>
            <a:off x="574808" y="6072554"/>
            <a:ext cx="988918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sz="2800">
                <a:latin typeface="NewComputerModern10" panose="00000500000000000000" pitchFamily="50" charset="0"/>
              </a:rPr>
              <a:t>A portfolio </a:t>
            </a:r>
            <a:r>
              <a:rPr lang="fr-FR" sz="2800" err="1">
                <a:latin typeface="NewComputerModern10" panose="00000500000000000000" pitchFamily="50" charset="0"/>
              </a:rPr>
              <a:t>is</a:t>
            </a:r>
            <a:r>
              <a:rPr lang="fr-FR" sz="2800">
                <a:latin typeface="NewComputerModern10" panose="00000500000000000000" pitchFamily="50" charset="0"/>
              </a:rPr>
              <a:t> a </a:t>
            </a:r>
            <a:r>
              <a:rPr lang="fr-FR" sz="2800" err="1">
                <a:latin typeface="NewComputerModern10" panose="00000500000000000000" pitchFamily="50" charset="0"/>
              </a:rPr>
              <a:t>grouping</a:t>
            </a:r>
            <a:r>
              <a:rPr lang="fr-FR" sz="2800">
                <a:latin typeface="NewComputerModern10" panose="00000500000000000000" pitchFamily="50" charset="0"/>
              </a:rPr>
              <a:t> of </a:t>
            </a:r>
            <a:r>
              <a:rPr lang="fr-FR" sz="2800" err="1">
                <a:latin typeface="NewComputerModern10" panose="00000500000000000000" pitchFamily="50" charset="0"/>
              </a:rPr>
              <a:t>financial</a:t>
            </a:r>
            <a:r>
              <a:rPr lang="fr-FR" sz="2800">
                <a:latin typeface="NewComputerModern10" panose="00000500000000000000" pitchFamily="50" charset="0"/>
              </a:rPr>
              <a:t> </a:t>
            </a:r>
            <a:r>
              <a:rPr lang="fr-FR" sz="2800" err="1">
                <a:latin typeface="NewComputerModern10" panose="00000500000000000000" pitchFamily="50" charset="0"/>
              </a:rPr>
              <a:t>assets</a:t>
            </a:r>
            <a:r>
              <a:rPr lang="fr-FR" sz="2800">
                <a:latin typeface="NewComputerModern10" panose="00000500000000000000" pitchFamily="50" charset="0"/>
              </a:rPr>
              <a:t>, </a:t>
            </a:r>
            <a:r>
              <a:rPr lang="fr-FR" sz="2800" err="1">
                <a:latin typeface="NewComputerModern10" panose="00000500000000000000" pitchFamily="50" charset="0"/>
              </a:rPr>
              <a:t>such</a:t>
            </a:r>
            <a:r>
              <a:rPr lang="fr-FR" sz="2800">
                <a:latin typeface="NewComputerModern10" panose="00000500000000000000" pitchFamily="50" charset="0"/>
              </a:rPr>
              <a:t> as stocks, bonds, </a:t>
            </a:r>
            <a:r>
              <a:rPr lang="fr-FR" sz="2800" err="1">
                <a:latin typeface="NewComputerModern10" panose="00000500000000000000" pitchFamily="50" charset="0"/>
              </a:rPr>
              <a:t>commodities</a:t>
            </a:r>
            <a:r>
              <a:rPr lang="fr-FR" sz="2800">
                <a:latin typeface="NewComputerModern10" panose="00000500000000000000" pitchFamily="50" charset="0"/>
              </a:rPr>
              <a:t> or </a:t>
            </a:r>
            <a:r>
              <a:rPr lang="fr-FR" sz="2800" err="1">
                <a:latin typeface="NewComputerModern10" panose="00000500000000000000" pitchFamily="50" charset="0"/>
              </a:rPr>
              <a:t>currencies</a:t>
            </a:r>
            <a:r>
              <a:rPr lang="fr-FR" sz="2800">
                <a:latin typeface="NewComputerModern10" panose="00000500000000000000" pitchFamily="50" charset="0"/>
              </a:rPr>
              <a:t>. It </a:t>
            </a:r>
            <a:r>
              <a:rPr lang="fr-FR" sz="2800" err="1">
                <a:latin typeface="NewComputerModern10" panose="00000500000000000000" pitchFamily="50" charset="0"/>
              </a:rPr>
              <a:t>is</a:t>
            </a:r>
            <a:r>
              <a:rPr lang="fr-FR" sz="2800">
                <a:latin typeface="NewComputerModern10" panose="00000500000000000000" pitchFamily="50" charset="0"/>
              </a:rPr>
              <a:t> </a:t>
            </a:r>
            <a:r>
              <a:rPr lang="fr-FR" sz="2800" err="1">
                <a:latin typeface="NewComputerModern10" panose="00000500000000000000" pitchFamily="50" charset="0"/>
              </a:rPr>
              <a:t>composed</a:t>
            </a:r>
            <a:r>
              <a:rPr lang="fr-FR" sz="2800">
                <a:latin typeface="NewComputerModern10" panose="00000500000000000000" pitchFamily="50" charset="0"/>
              </a:rPr>
              <a:t> of an initial capital </a:t>
            </a:r>
            <a:r>
              <a:rPr lang="fr-FR" sz="2800" err="1">
                <a:latin typeface="NewComputerModern10" panose="00000500000000000000" pitchFamily="50" charset="0"/>
              </a:rPr>
              <a:t>brought</a:t>
            </a:r>
            <a:r>
              <a:rPr lang="fr-FR" sz="2800">
                <a:latin typeface="NewComputerModern10" panose="00000500000000000000" pitchFamily="50" charset="0"/>
              </a:rPr>
              <a:t> by the </a:t>
            </a:r>
            <a:r>
              <a:rPr lang="fr-FR" sz="2800" err="1">
                <a:latin typeface="NewComputerModern10" panose="00000500000000000000" pitchFamily="50" charset="0"/>
              </a:rPr>
              <a:t>individual</a:t>
            </a:r>
            <a:r>
              <a:rPr lang="fr-FR" sz="2800">
                <a:latin typeface="NewComputerModern10" panose="00000500000000000000" pitchFamily="50" charset="0"/>
              </a:rPr>
              <a:t> and the proportions </a:t>
            </a:r>
            <a:r>
              <a:rPr lang="fr-FR" sz="2800" err="1">
                <a:latin typeface="NewComputerModern10" panose="00000500000000000000" pitchFamily="50" charset="0"/>
              </a:rPr>
              <a:t>allocated</a:t>
            </a:r>
            <a:r>
              <a:rPr lang="fr-FR" sz="2800">
                <a:latin typeface="NewComputerModern10" panose="00000500000000000000" pitchFamily="50" charset="0"/>
              </a:rPr>
              <a:t> to </a:t>
            </a:r>
            <a:r>
              <a:rPr lang="fr-FR" sz="2800" err="1">
                <a:latin typeface="NewComputerModern10" panose="00000500000000000000" pitchFamily="50" charset="0"/>
              </a:rPr>
              <a:t>each</a:t>
            </a:r>
            <a:r>
              <a:rPr lang="fr-FR" sz="2800">
                <a:latin typeface="NewComputerModern10" panose="00000500000000000000" pitchFamily="50" charset="0"/>
              </a:rPr>
              <a:t> </a:t>
            </a:r>
            <a:r>
              <a:rPr lang="fr-FR" sz="2800" err="1">
                <a:latin typeface="NewComputerModern10" panose="00000500000000000000" pitchFamily="50" charset="0"/>
              </a:rPr>
              <a:t>assets</a:t>
            </a:r>
            <a:r>
              <a:rPr lang="fr-FR" sz="2800">
                <a:latin typeface="NewComputerModern10" panose="00000500000000000000" pitchFamily="50" charset="0"/>
              </a:rPr>
              <a:t> the </a:t>
            </a:r>
            <a:r>
              <a:rPr lang="fr-FR" sz="2800" err="1">
                <a:latin typeface="NewComputerModern10" panose="00000500000000000000" pitchFamily="50" charset="0"/>
              </a:rPr>
              <a:t>individual</a:t>
            </a:r>
            <a:r>
              <a:rPr lang="fr-FR" sz="2800">
                <a:latin typeface="NewComputerModern10" panose="00000500000000000000" pitchFamily="50" charset="0"/>
              </a:rPr>
              <a:t> </a:t>
            </a:r>
            <a:r>
              <a:rPr lang="fr-FR" sz="2800" err="1">
                <a:latin typeface="NewComputerModern10" panose="00000500000000000000" pitchFamily="50" charset="0"/>
              </a:rPr>
              <a:t>invests</a:t>
            </a:r>
            <a:r>
              <a:rPr lang="fr-FR" sz="2800">
                <a:latin typeface="NewComputerModern10" panose="00000500000000000000" pitchFamily="50" charset="0"/>
              </a:rPr>
              <a:t> in. </a:t>
            </a:r>
          </a:p>
        </p:txBody>
      </p:sp>
      <p:pic>
        <p:nvPicPr>
          <p:cNvPr id="6" name="Image 5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F78BF9F7-AC38-4F21-9BFD-26687B6D51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35255" y="7867963"/>
            <a:ext cx="6927771" cy="4223508"/>
          </a:xfrm>
          <a:prstGeom prst="rect">
            <a:avLst/>
          </a:prstGeom>
        </p:spPr>
      </p:pic>
      <p:sp>
        <p:nvSpPr>
          <p:cNvPr id="20" name="ZoneTexte 19">
            <a:extLst>
              <a:ext uri="{FF2B5EF4-FFF2-40B4-BE49-F238E27FC236}">
                <a16:creationId xmlns:a16="http://schemas.microsoft.com/office/drawing/2014/main" id="{7473FC6E-46C5-4766-91D8-FE74D2A1D204}"/>
              </a:ext>
            </a:extLst>
          </p:cNvPr>
          <p:cNvSpPr txBox="1"/>
          <p:nvPr/>
        </p:nvSpPr>
        <p:spPr>
          <a:xfrm>
            <a:off x="574807" y="7980188"/>
            <a:ext cx="328933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sz="2800" err="1">
                <a:latin typeface="NewComputerModern10" panose="00000500000000000000" pitchFamily="50" charset="0"/>
                <a:ea typeface="NewComputerModern Math" panose="02000503000000000000" pitchFamily="50" charset="0"/>
              </a:rPr>
              <a:t>We</a:t>
            </a:r>
            <a:r>
              <a:rPr lang="fr-FR" sz="2800">
                <a:latin typeface="NewComputerModern10" panose="00000500000000000000" pitchFamily="50" charset="0"/>
                <a:ea typeface="NewComputerModern Math" panose="02000503000000000000" pitchFamily="50" charset="0"/>
              </a:rPr>
              <a:t> </a:t>
            </a:r>
            <a:r>
              <a:rPr lang="fr-FR" sz="2800" err="1">
                <a:latin typeface="NewComputerModern10" panose="00000500000000000000" pitchFamily="50" charset="0"/>
                <a:ea typeface="NewComputerModern Math" panose="02000503000000000000" pitchFamily="50" charset="0"/>
              </a:rPr>
              <a:t>will</a:t>
            </a:r>
            <a:r>
              <a:rPr lang="fr-FR" sz="2800">
                <a:latin typeface="NewComputerModern10" panose="00000500000000000000" pitchFamily="50" charset="0"/>
                <a:ea typeface="NewComputerModern Math" panose="02000503000000000000" pitchFamily="50" charset="0"/>
              </a:rPr>
              <a:t> </a:t>
            </a:r>
            <a:r>
              <a:rPr lang="fr-FR" sz="2800" err="1">
                <a:latin typeface="NewComputerModern10" panose="00000500000000000000" pitchFamily="50" charset="0"/>
                <a:ea typeface="NewComputerModern Math" panose="02000503000000000000" pitchFamily="50" charset="0"/>
              </a:rPr>
              <a:t>only</a:t>
            </a:r>
            <a:r>
              <a:rPr lang="fr-FR" sz="2800">
                <a:latin typeface="NewComputerModern10" panose="00000500000000000000" pitchFamily="50" charset="0"/>
                <a:ea typeface="NewComputerModern Math" panose="02000503000000000000" pitchFamily="50" charset="0"/>
              </a:rPr>
              <a:t> focus </a:t>
            </a:r>
            <a:r>
              <a:rPr lang="fr-FR" sz="2800" dirty="0">
                <a:latin typeface="NewComputerModern10" panose="00000500000000000000" pitchFamily="50" charset="0"/>
                <a:ea typeface="NewComputerModern Math" panose="02000503000000000000" pitchFamily="50" charset="0"/>
              </a:rPr>
              <a:t>on </a:t>
            </a:r>
            <a:r>
              <a:rPr lang="fr-FR" sz="2800">
                <a:latin typeface="NewComputerModern10" panose="00000500000000000000" pitchFamily="50" charset="0"/>
                <a:ea typeface="NewComputerModern Math" panose="02000503000000000000" pitchFamily="50" charset="0"/>
              </a:rPr>
              <a:t>for </a:t>
            </a:r>
            <a:r>
              <a:rPr lang="fr-FR" sz="2800" err="1">
                <a:latin typeface="NewComputerModern10" panose="00000500000000000000" pitchFamily="50" charset="0"/>
                <a:ea typeface="NewComputerModern Math" panose="02000503000000000000" pitchFamily="50" charset="0"/>
              </a:rPr>
              <a:t>investing</a:t>
            </a:r>
            <a:r>
              <a:rPr lang="fr-FR" sz="2800">
                <a:latin typeface="NewComputerModern10" panose="00000500000000000000" pitchFamily="50" charset="0"/>
                <a:ea typeface="NewComputerModern Math" panose="02000503000000000000" pitchFamily="50" charset="0"/>
              </a:rPr>
              <a:t> in American Stocks (Amazon, Apple, Microsoft, </a:t>
            </a:r>
            <a:r>
              <a:rPr lang="fr-FR" sz="2800" dirty="0">
                <a:latin typeface="NewComputerModern10" panose="00000500000000000000" pitchFamily="50" charset="0"/>
                <a:ea typeface="NewComputerModern Math" panose="02000503000000000000" pitchFamily="50" charset="0"/>
              </a:rPr>
              <a:t>the </a:t>
            </a:r>
            <a:r>
              <a:rPr lang="fr-FR" sz="2800">
                <a:latin typeface="NewComputerModern10" panose="00000500000000000000" pitchFamily="50" charset="0"/>
                <a:ea typeface="NewComputerModern Math" panose="02000503000000000000" pitchFamily="50" charset="0"/>
              </a:rPr>
              <a:t>Nasdaq Index, </a:t>
            </a:r>
            <a:r>
              <a:rPr lang="fr-FR" sz="2800" err="1">
                <a:latin typeface="NewComputerModern10" panose="00000500000000000000" pitchFamily="50" charset="0"/>
                <a:ea typeface="NewComputerModern Math" panose="02000503000000000000" pitchFamily="50" charset="0"/>
              </a:rPr>
              <a:t>Walmart</a:t>
            </a:r>
            <a:r>
              <a:rPr lang="fr-FR" sz="2800">
                <a:latin typeface="NewComputerModern10" panose="00000500000000000000" pitchFamily="50" charset="0"/>
                <a:ea typeface="NewComputerModern Math" panose="02000503000000000000" pitchFamily="50" charset="0"/>
              </a:rPr>
              <a:t>) </a:t>
            </a:r>
            <a:r>
              <a:rPr lang="fr-FR" sz="2800" dirty="0">
                <a:latin typeface="NewComputerModern10" panose="00000500000000000000" pitchFamily="50" charset="0"/>
                <a:ea typeface="NewComputerModern Math" panose="02000503000000000000" pitchFamily="50" charset="0"/>
              </a:rPr>
              <a:t>for</a:t>
            </a:r>
            <a:r>
              <a:rPr lang="fr-FR" sz="2800">
                <a:latin typeface="NewComputerModern10" panose="00000500000000000000" pitchFamily="50" charset="0"/>
                <a:ea typeface="NewComputerModern Math" panose="02000503000000000000" pitchFamily="50" charset="0"/>
              </a:rPr>
              <a:t> the </a:t>
            </a:r>
            <a:r>
              <a:rPr lang="fr-FR" sz="2800" err="1">
                <a:latin typeface="NewComputerModern10" panose="00000500000000000000" pitchFamily="50" charset="0"/>
                <a:ea typeface="NewComputerModern Math" panose="02000503000000000000" pitchFamily="50" charset="0"/>
              </a:rPr>
              <a:t>period</a:t>
            </a:r>
            <a:r>
              <a:rPr lang="fr-FR" sz="2800">
                <a:latin typeface="NewComputerModern10" panose="00000500000000000000" pitchFamily="50" charset="0"/>
                <a:ea typeface="NewComputerModern Math" panose="02000503000000000000" pitchFamily="50" charset="0"/>
              </a:rPr>
              <a:t> </a:t>
            </a:r>
            <a:r>
              <a:rPr lang="fr-FR" sz="2800" err="1">
                <a:latin typeface="NewComputerModern10" panose="00000500000000000000" pitchFamily="50" charset="0"/>
                <a:ea typeface="NewComputerModern Math" panose="02000503000000000000" pitchFamily="50" charset="0"/>
              </a:rPr>
              <a:t>from</a:t>
            </a:r>
            <a:r>
              <a:rPr lang="fr-FR" sz="2800">
                <a:latin typeface="NewComputerModern10" panose="00000500000000000000" pitchFamily="50" charset="0"/>
                <a:ea typeface="NewComputerModern Math" panose="02000503000000000000" pitchFamily="50" charset="0"/>
              </a:rPr>
              <a:t> 2010 to 2018. </a:t>
            </a:r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B28602E9-8782-4EA2-B0B6-E83F3A18C821}"/>
              </a:ext>
            </a:extLst>
          </p:cNvPr>
          <p:cNvSpPr txBox="1"/>
          <p:nvPr/>
        </p:nvSpPr>
        <p:spPr>
          <a:xfrm>
            <a:off x="4654180" y="11980217"/>
            <a:ext cx="64100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>
                <a:latin typeface="NewComputerModern10" panose="00000500000000000000" pitchFamily="50" charset="0"/>
              </a:rPr>
              <a:t>Figure 1: Evolution of </a:t>
            </a:r>
            <a:r>
              <a:rPr lang="fr-FR" sz="2400" err="1">
                <a:latin typeface="NewComputerModern10" panose="00000500000000000000" pitchFamily="50" charset="0"/>
              </a:rPr>
              <a:t>Apple’s</a:t>
            </a:r>
            <a:r>
              <a:rPr lang="fr-FR" sz="2400">
                <a:latin typeface="NewComputerModern10" panose="00000500000000000000" pitchFamily="50" charset="0"/>
              </a:rPr>
              <a:t> Stock Value</a:t>
            </a:r>
          </a:p>
        </p:txBody>
      </p:sp>
      <p:pic>
        <p:nvPicPr>
          <p:cNvPr id="42" name="Image 41">
            <a:extLst>
              <a:ext uri="{FF2B5EF4-FFF2-40B4-BE49-F238E27FC236}">
                <a16:creationId xmlns:a16="http://schemas.microsoft.com/office/drawing/2014/main" id="{EDB04DFD-5141-4B3A-A126-F30D96F04D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23988" y="16907734"/>
            <a:ext cx="3329329" cy="459337"/>
          </a:xfrm>
          <a:prstGeom prst="rect">
            <a:avLst/>
          </a:prstGeom>
        </p:spPr>
      </p:pic>
      <p:pic>
        <p:nvPicPr>
          <p:cNvPr id="43" name="Image 42">
            <a:extLst>
              <a:ext uri="{FF2B5EF4-FFF2-40B4-BE49-F238E27FC236}">
                <a16:creationId xmlns:a16="http://schemas.microsoft.com/office/drawing/2014/main" id="{CF97E473-75E6-4213-9BED-F4200F41216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43227" y="17768444"/>
            <a:ext cx="792285" cy="399346"/>
          </a:xfrm>
          <a:prstGeom prst="rect">
            <a:avLst/>
          </a:prstGeom>
        </p:spPr>
      </p:pic>
      <p:pic>
        <p:nvPicPr>
          <p:cNvPr id="44" name="Image 43">
            <a:extLst>
              <a:ext uri="{FF2B5EF4-FFF2-40B4-BE49-F238E27FC236}">
                <a16:creationId xmlns:a16="http://schemas.microsoft.com/office/drawing/2014/main" id="{87A75F6A-2A26-4661-8A38-EF5077726F3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79347" y="19367856"/>
            <a:ext cx="4632093" cy="1012360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48C2B9EF-173D-4600-8005-42EEEC33605D}"/>
              </a:ext>
            </a:extLst>
          </p:cNvPr>
          <p:cNvSpPr txBox="1"/>
          <p:nvPr/>
        </p:nvSpPr>
        <p:spPr>
          <a:xfrm>
            <a:off x="460819" y="22138621"/>
            <a:ext cx="1032734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sz="2800" err="1">
                <a:latin typeface="NewComputerModern10" panose="00000500000000000000" pitchFamily="50" charset="0"/>
              </a:rPr>
              <a:t>We</a:t>
            </a:r>
            <a:r>
              <a:rPr lang="fr-FR" sz="2800">
                <a:latin typeface="NewComputerModern10" panose="00000500000000000000" pitchFamily="50" charset="0"/>
              </a:rPr>
              <a:t> </a:t>
            </a:r>
            <a:r>
              <a:rPr lang="fr-FR" sz="2800" err="1">
                <a:latin typeface="NewComputerModern10" panose="00000500000000000000" pitchFamily="50" charset="0"/>
              </a:rPr>
              <a:t>download</a:t>
            </a:r>
            <a:r>
              <a:rPr lang="fr-FR" sz="2800">
                <a:latin typeface="NewComputerModern10" panose="00000500000000000000" pitchFamily="50" charset="0"/>
              </a:rPr>
              <a:t> </a:t>
            </a:r>
            <a:r>
              <a:rPr lang="fr-FR" sz="2800" err="1">
                <a:latin typeface="NewComputerModern10" panose="00000500000000000000" pitchFamily="50" charset="0"/>
              </a:rPr>
              <a:t>historic</a:t>
            </a:r>
            <a:r>
              <a:rPr lang="fr-FR" sz="2800">
                <a:latin typeface="NewComputerModern10" panose="00000500000000000000" pitchFamily="50" charset="0"/>
              </a:rPr>
              <a:t> data </a:t>
            </a:r>
            <a:r>
              <a:rPr lang="fr-FR" sz="2800" err="1">
                <a:latin typeface="NewComputerModern10" panose="00000500000000000000" pitchFamily="50" charset="0"/>
              </a:rPr>
              <a:t>from</a:t>
            </a:r>
            <a:r>
              <a:rPr lang="fr-FR" sz="2800">
                <a:latin typeface="NewComputerModern10" panose="00000500000000000000" pitchFamily="50" charset="0"/>
              </a:rPr>
              <a:t> 2010 to 2018 for </a:t>
            </a:r>
            <a:r>
              <a:rPr lang="fr-FR" sz="2800" err="1">
                <a:latin typeface="NewComputerModern10" panose="00000500000000000000" pitchFamily="50" charset="0"/>
              </a:rPr>
              <a:t>each</a:t>
            </a:r>
            <a:r>
              <a:rPr lang="fr-FR" sz="2800">
                <a:latin typeface="NewComputerModern10" panose="00000500000000000000" pitchFamily="50" charset="0"/>
              </a:rPr>
              <a:t> </a:t>
            </a:r>
            <a:r>
              <a:rPr lang="fr-FR" sz="2800" err="1">
                <a:latin typeface="NewComputerModern10" panose="00000500000000000000" pitchFamily="50" charset="0"/>
              </a:rPr>
              <a:t>asset</a:t>
            </a:r>
            <a:r>
              <a:rPr lang="fr-FR" sz="2800">
                <a:latin typeface="NewComputerModern10" panose="00000500000000000000" pitchFamily="50" charset="0"/>
              </a:rPr>
              <a:t>, </a:t>
            </a:r>
            <a:r>
              <a:rPr lang="fr-FR" sz="2800" err="1">
                <a:latin typeface="NewComputerModern10" panose="00000500000000000000" pitchFamily="50" charset="0"/>
              </a:rPr>
              <a:t>compute</a:t>
            </a:r>
            <a:r>
              <a:rPr lang="fr-FR" sz="2800">
                <a:latin typeface="NewComputerModern10" panose="00000500000000000000" pitchFamily="50" charset="0"/>
              </a:rPr>
              <a:t> the </a:t>
            </a:r>
            <a:r>
              <a:rPr lang="fr-FR" sz="2800" err="1">
                <a:latin typeface="NewComputerModern10" panose="00000500000000000000" pitchFamily="50" charset="0"/>
              </a:rPr>
              <a:t>daily</a:t>
            </a:r>
            <a:r>
              <a:rPr lang="fr-FR" sz="2800">
                <a:latin typeface="NewComputerModern10" panose="00000500000000000000" pitchFamily="50" charset="0"/>
              </a:rPr>
              <a:t> </a:t>
            </a:r>
            <a:r>
              <a:rPr lang="fr-FR" sz="2800" err="1">
                <a:latin typeface="NewComputerModern10" panose="00000500000000000000" pitchFamily="50" charset="0"/>
              </a:rPr>
              <a:t>returns</a:t>
            </a:r>
            <a:r>
              <a:rPr lang="fr-FR" sz="2800">
                <a:latin typeface="NewComputerModern10" panose="00000500000000000000" pitchFamily="50" charset="0"/>
              </a:rPr>
              <a:t> and export </a:t>
            </a:r>
            <a:r>
              <a:rPr lang="fr-FR" sz="2800" err="1">
                <a:latin typeface="NewComputerModern10" panose="00000500000000000000" pitchFamily="50" charset="0"/>
              </a:rPr>
              <a:t>them</a:t>
            </a:r>
            <a:r>
              <a:rPr lang="fr-FR" sz="2800">
                <a:latin typeface="NewComputerModern10" panose="00000500000000000000" pitchFamily="50" charset="0"/>
              </a:rPr>
              <a:t> </a:t>
            </a:r>
            <a:r>
              <a:rPr lang="fr-FR" sz="2800" err="1">
                <a:latin typeface="NewComputerModern10" panose="00000500000000000000" pitchFamily="50" charset="0"/>
              </a:rPr>
              <a:t>into</a:t>
            </a:r>
            <a:r>
              <a:rPr lang="fr-FR" sz="2800">
                <a:latin typeface="NewComputerModern10" panose="00000500000000000000" pitchFamily="50" charset="0"/>
              </a:rPr>
              <a:t> a </a:t>
            </a:r>
            <a:r>
              <a:rPr lang="fr-FR" sz="2800" err="1">
                <a:latin typeface="NewComputerModern10" panose="00000500000000000000" pitchFamily="50" charset="0"/>
              </a:rPr>
              <a:t>DataFrame</a:t>
            </a:r>
            <a:r>
              <a:rPr lang="fr-FR" sz="2800">
                <a:latin typeface="NewComputerModern10" panose="00000500000000000000" pitchFamily="50" charset="0"/>
              </a:rPr>
              <a:t>: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9EB3CA58-798B-4A0F-AAAD-3AD3FE23BB5B}"/>
              </a:ext>
            </a:extLst>
          </p:cNvPr>
          <p:cNvSpPr txBox="1"/>
          <p:nvPr/>
        </p:nvSpPr>
        <p:spPr>
          <a:xfrm>
            <a:off x="574807" y="20539151"/>
            <a:ext cx="10095290" cy="52322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38100"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fr-FR" sz="2800">
                <a:latin typeface="NewComputerModern10" panose="00000500000000000000" pitchFamily="50" charset="0"/>
              </a:rPr>
              <a:t>Our goal </a:t>
            </a:r>
            <a:r>
              <a:rPr lang="fr-FR" sz="2800" err="1">
                <a:latin typeface="NewComputerModern10" panose="00000500000000000000" pitchFamily="50" charset="0"/>
              </a:rPr>
              <a:t>is</a:t>
            </a:r>
            <a:r>
              <a:rPr lang="fr-FR" sz="2800">
                <a:latin typeface="NewComputerModern10" panose="00000500000000000000" pitchFamily="50" charset="0"/>
              </a:rPr>
              <a:t> to </a:t>
            </a:r>
            <a:r>
              <a:rPr lang="fr-FR" sz="2800" err="1">
                <a:latin typeface="NewComputerModern10" panose="00000500000000000000" pitchFamily="50" charset="0"/>
              </a:rPr>
              <a:t>find</a:t>
            </a:r>
            <a:r>
              <a:rPr lang="fr-FR" sz="2800">
                <a:latin typeface="NewComputerModern10" panose="00000500000000000000" pitchFamily="50" charset="0"/>
              </a:rPr>
              <a:t> </a:t>
            </a:r>
            <a:r>
              <a:rPr lang="fr-FR" sz="2800" err="1">
                <a:latin typeface="NewComputerModern10" panose="00000500000000000000" pitchFamily="50" charset="0"/>
              </a:rPr>
              <a:t>such</a:t>
            </a:r>
            <a:r>
              <a:rPr lang="fr-FR" sz="2800">
                <a:latin typeface="NewComputerModern10" panose="00000500000000000000" pitchFamily="50" charset="0"/>
              </a:rPr>
              <a:t> a portfolio for </a:t>
            </a:r>
            <a:r>
              <a:rPr lang="fr-FR" sz="2800" err="1">
                <a:latin typeface="NewComputerModern10" panose="00000500000000000000" pitchFamily="50" charset="0"/>
              </a:rPr>
              <a:t>our</a:t>
            </a:r>
            <a:r>
              <a:rPr lang="fr-FR" sz="2800">
                <a:latin typeface="NewComputerModern10" panose="00000500000000000000" pitchFamily="50" charset="0"/>
              </a:rPr>
              <a:t> </a:t>
            </a:r>
            <a:r>
              <a:rPr lang="fr-FR" sz="2800" err="1">
                <a:latin typeface="NewComputerModern10" panose="00000500000000000000" pitchFamily="50" charset="0"/>
              </a:rPr>
              <a:t>investment</a:t>
            </a:r>
            <a:r>
              <a:rPr lang="fr-FR" sz="2800">
                <a:latin typeface="NewComputerModern10" panose="00000500000000000000" pitchFamily="50" charset="0"/>
              </a:rPr>
              <a:t> </a:t>
            </a:r>
            <a:r>
              <a:rPr lang="fr-FR" sz="2800" err="1">
                <a:latin typeface="NewComputerModern10" panose="00000500000000000000" pitchFamily="50" charset="0"/>
              </a:rPr>
              <a:t>strategy</a:t>
            </a:r>
            <a:r>
              <a:rPr lang="fr-FR" sz="2800">
                <a:latin typeface="NewComputerModern10" panose="00000500000000000000" pitchFamily="50" charset="0"/>
              </a:rPr>
              <a:t>.</a:t>
            </a:r>
          </a:p>
        </p:txBody>
      </p:sp>
      <p:pic>
        <p:nvPicPr>
          <p:cNvPr id="41" name="Image 40" descr="Une image contenant table, rouge, tenant, cité&#10;&#10;Description générée automatiquement">
            <a:extLst>
              <a:ext uri="{FF2B5EF4-FFF2-40B4-BE49-F238E27FC236}">
                <a16:creationId xmlns:a16="http://schemas.microsoft.com/office/drawing/2014/main" id="{7047B913-5B9B-482E-ACC4-6E0A46A431B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0819" y="23211871"/>
            <a:ext cx="5462898" cy="2762559"/>
          </a:xfrm>
          <a:prstGeom prst="rect">
            <a:avLst/>
          </a:prstGeom>
        </p:spPr>
      </p:pic>
      <p:sp>
        <p:nvSpPr>
          <p:cNvPr id="45" name="ZoneTexte 44">
            <a:extLst>
              <a:ext uri="{FF2B5EF4-FFF2-40B4-BE49-F238E27FC236}">
                <a16:creationId xmlns:a16="http://schemas.microsoft.com/office/drawing/2014/main" id="{068BDCBA-3C14-48DB-B93A-54178344D7B7}"/>
              </a:ext>
            </a:extLst>
          </p:cNvPr>
          <p:cNvSpPr txBox="1"/>
          <p:nvPr/>
        </p:nvSpPr>
        <p:spPr>
          <a:xfrm>
            <a:off x="5891514" y="23044117"/>
            <a:ext cx="5369473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sz="2800" err="1">
                <a:latin typeface="NewComputerModern10" panose="00000500000000000000" pitchFamily="50" charset="0"/>
              </a:rPr>
              <a:t>Each</a:t>
            </a:r>
            <a:r>
              <a:rPr lang="fr-FR" sz="2800">
                <a:latin typeface="NewComputerModern10" panose="00000500000000000000" pitchFamily="50" charset="0"/>
              </a:rPr>
              <a:t> </a:t>
            </a:r>
            <a:r>
              <a:rPr lang="fr-FR" sz="2800" err="1">
                <a:latin typeface="NewComputerModern10" panose="00000500000000000000" pitchFamily="50" charset="0"/>
              </a:rPr>
              <a:t>column</a:t>
            </a:r>
            <a:r>
              <a:rPr lang="fr-FR" sz="2800">
                <a:latin typeface="NewComputerModern10" panose="00000500000000000000" pitchFamily="50" charset="0"/>
              </a:rPr>
              <a:t> </a:t>
            </a:r>
            <a:r>
              <a:rPr lang="fr-FR" sz="2800" err="1">
                <a:latin typeface="NewComputerModern10" panose="00000500000000000000" pitchFamily="50" charset="0"/>
              </a:rPr>
              <a:t>represents</a:t>
            </a:r>
            <a:r>
              <a:rPr lang="fr-FR" sz="2800">
                <a:latin typeface="NewComputerModern10" panose="00000500000000000000" pitchFamily="50" charset="0"/>
              </a:rPr>
              <a:t> an </a:t>
            </a:r>
            <a:r>
              <a:rPr lang="fr-FR" sz="2800" err="1">
                <a:latin typeface="NewComputerModern10" panose="00000500000000000000" pitchFamily="50" charset="0"/>
              </a:rPr>
              <a:t>asset</a:t>
            </a:r>
            <a:r>
              <a:rPr lang="fr-FR" sz="2800">
                <a:latin typeface="NewComputerModern10" panose="00000500000000000000" pitchFamily="50" charset="0"/>
              </a:rPr>
              <a:t> and </a:t>
            </a:r>
            <a:r>
              <a:rPr lang="fr-FR" sz="2800" err="1">
                <a:latin typeface="NewComputerModern10" panose="00000500000000000000" pitchFamily="50" charset="0"/>
              </a:rPr>
              <a:t>each</a:t>
            </a:r>
            <a:r>
              <a:rPr lang="fr-FR" sz="2800">
                <a:latin typeface="NewComputerModern10" panose="00000500000000000000" pitchFamily="50" charset="0"/>
              </a:rPr>
              <a:t> </a:t>
            </a:r>
            <a:r>
              <a:rPr lang="fr-FR" sz="2800" err="1">
                <a:latin typeface="NewComputerModern10" panose="00000500000000000000" pitchFamily="50" charset="0"/>
              </a:rPr>
              <a:t>row</a:t>
            </a:r>
            <a:r>
              <a:rPr lang="fr-FR" sz="2800">
                <a:latin typeface="NewComputerModern10" panose="00000500000000000000" pitchFamily="50" charset="0"/>
              </a:rPr>
              <a:t> a </a:t>
            </a:r>
            <a:r>
              <a:rPr lang="fr-FR" sz="2800" err="1">
                <a:latin typeface="NewComputerModern10" panose="00000500000000000000" pitchFamily="50" charset="0"/>
              </a:rPr>
              <a:t>day</a:t>
            </a:r>
            <a:r>
              <a:rPr lang="fr-FR" sz="2800">
                <a:latin typeface="NewComputerModern10" panose="00000500000000000000" pitchFamily="50" charset="0"/>
              </a:rPr>
              <a:t>.</a:t>
            </a:r>
          </a:p>
          <a:p>
            <a:pPr algn="just"/>
            <a:r>
              <a:rPr lang="fr-FR" sz="2800" err="1">
                <a:latin typeface="NewComputerModern10" panose="00000500000000000000" pitchFamily="50" charset="0"/>
              </a:rPr>
              <a:t>We</a:t>
            </a:r>
            <a:r>
              <a:rPr lang="fr-FR" sz="2800">
                <a:latin typeface="NewComputerModern10" panose="00000500000000000000" pitchFamily="50" charset="0"/>
              </a:rPr>
              <a:t> </a:t>
            </a:r>
            <a:r>
              <a:rPr lang="fr-FR" sz="2800" err="1">
                <a:latin typeface="NewComputerModern10" panose="00000500000000000000" pitchFamily="50" charset="0"/>
              </a:rPr>
              <a:t>then</a:t>
            </a:r>
            <a:r>
              <a:rPr lang="fr-FR" sz="2800">
                <a:latin typeface="NewComputerModern10" panose="00000500000000000000" pitchFamily="50" charset="0"/>
              </a:rPr>
              <a:t> </a:t>
            </a:r>
            <a:r>
              <a:rPr lang="fr-FR" sz="2800" err="1">
                <a:latin typeface="NewComputerModern10" panose="00000500000000000000" pitchFamily="50" charset="0"/>
              </a:rPr>
              <a:t>generate</a:t>
            </a:r>
            <a:r>
              <a:rPr lang="fr-FR" sz="2800">
                <a:latin typeface="NewComputerModern10" panose="00000500000000000000" pitchFamily="50" charset="0"/>
              </a:rPr>
              <a:t> the admissible portfolios </a:t>
            </a:r>
            <a:r>
              <a:rPr lang="fr-FR" sz="2800" err="1">
                <a:latin typeface="NewComputerModern10" panose="00000500000000000000" pitchFamily="50" charset="0"/>
              </a:rPr>
              <a:t>with</a:t>
            </a:r>
            <a:r>
              <a:rPr lang="fr-FR" sz="2800">
                <a:latin typeface="NewComputerModern10" panose="00000500000000000000" pitchFamily="50" charset="0"/>
              </a:rPr>
              <a:t> a </a:t>
            </a:r>
            <a:r>
              <a:rPr lang="fr-FR" sz="2800" err="1">
                <a:latin typeface="NewComputerModern10" panose="00000500000000000000" pitchFamily="50" charset="0"/>
              </a:rPr>
              <a:t>discretization</a:t>
            </a:r>
            <a:r>
              <a:rPr lang="fr-FR" sz="2800">
                <a:latin typeface="NewComputerModern10" panose="00000500000000000000" pitchFamily="50" charset="0"/>
              </a:rPr>
              <a:t> </a:t>
            </a:r>
            <a:r>
              <a:rPr lang="fr-FR" sz="2800" err="1">
                <a:latin typeface="NewComputerModern10" panose="00000500000000000000" pitchFamily="50" charset="0"/>
              </a:rPr>
              <a:t>step</a:t>
            </a:r>
            <a:r>
              <a:rPr lang="fr-FR" sz="2800">
                <a:latin typeface="NewComputerModern10" panose="00000500000000000000" pitchFamily="50" charset="0"/>
              </a:rPr>
              <a:t> of </a:t>
            </a:r>
            <a:r>
              <a:rPr lang="fr-FR" sz="2800" dirty="0">
                <a:latin typeface="NewComputerModern10" panose="00000500000000000000" pitchFamily="50" charset="0"/>
              </a:rPr>
              <a:t>0.05</a:t>
            </a:r>
            <a:r>
              <a:rPr lang="fr-FR" sz="2800">
                <a:latin typeface="NewComputerModern10" panose="00000500000000000000" pitchFamily="50" charset="0"/>
              </a:rPr>
              <a:t>. </a:t>
            </a:r>
            <a:r>
              <a:rPr lang="fr-FR" sz="2800" err="1">
                <a:latin typeface="NewComputerModern10" panose="00000500000000000000" pitchFamily="50" charset="0"/>
              </a:rPr>
              <a:t>We</a:t>
            </a:r>
            <a:r>
              <a:rPr lang="fr-FR" sz="2800">
                <a:latin typeface="NewComputerModern10" panose="00000500000000000000" pitchFamily="50" charset="0"/>
              </a:rPr>
              <a:t> show </a:t>
            </a:r>
            <a:r>
              <a:rPr lang="fr-FR" sz="2800" err="1">
                <a:latin typeface="NewComputerModern10" panose="00000500000000000000" pitchFamily="50" charset="0"/>
              </a:rPr>
              <a:t>that</a:t>
            </a:r>
            <a:r>
              <a:rPr lang="fr-FR" sz="2800">
                <a:latin typeface="NewComputerModern10" panose="00000500000000000000" pitchFamily="50" charset="0"/>
              </a:rPr>
              <a:t> for a </a:t>
            </a:r>
            <a:r>
              <a:rPr lang="fr-FR" sz="2800" err="1">
                <a:latin typeface="NewComputerModern10" panose="00000500000000000000" pitchFamily="50" charset="0"/>
              </a:rPr>
              <a:t>given</a:t>
            </a:r>
            <a:r>
              <a:rPr lang="fr-FR" sz="2800">
                <a:latin typeface="NewComputerModern10" panose="00000500000000000000" pitchFamily="50" charset="0"/>
              </a:rPr>
              <a:t> variance, </a:t>
            </a:r>
            <a:r>
              <a:rPr lang="fr-FR" sz="2800" err="1">
                <a:latin typeface="NewComputerModern10" panose="00000500000000000000" pitchFamily="50" charset="0"/>
              </a:rPr>
              <a:t>we</a:t>
            </a:r>
            <a:r>
              <a:rPr lang="fr-FR" sz="2800">
                <a:latin typeface="NewComputerModern10" panose="00000500000000000000" pitchFamily="50" charset="0"/>
              </a:rPr>
              <a:t> </a:t>
            </a:r>
            <a:r>
              <a:rPr lang="fr-FR" sz="2800" err="1">
                <a:latin typeface="NewComputerModern10" panose="00000500000000000000" pitchFamily="50" charset="0"/>
              </a:rPr>
              <a:t>can</a:t>
            </a:r>
            <a:r>
              <a:rPr lang="fr-FR" sz="2800">
                <a:latin typeface="NewComputerModern10" panose="00000500000000000000" pitchFamily="50" charset="0"/>
              </a:rPr>
              <a:t> </a:t>
            </a:r>
            <a:r>
              <a:rPr lang="fr-FR" sz="2800" err="1">
                <a:latin typeface="NewComputerModern10" panose="00000500000000000000" pitchFamily="50" charset="0"/>
              </a:rPr>
              <a:t>find</a:t>
            </a:r>
            <a:r>
              <a:rPr lang="fr-FR" sz="2800">
                <a:latin typeface="NewComputerModern10" panose="00000500000000000000" pitchFamily="50" charset="0"/>
              </a:rPr>
              <a:t> an efficient and </a:t>
            </a:r>
            <a:r>
              <a:rPr lang="fr-FR" sz="2800" dirty="0">
                <a:latin typeface="NewComputerModern10" panose="00000500000000000000" pitchFamily="50" charset="0"/>
              </a:rPr>
              <a:t>inefficient</a:t>
            </a:r>
            <a:r>
              <a:rPr lang="fr-FR" sz="2800">
                <a:latin typeface="NewComputerModern10" panose="00000500000000000000" pitchFamily="50" charset="0"/>
              </a:rPr>
              <a:t> portfolio.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F537ECCC-54EA-4910-9B2F-1543359348F6}"/>
              </a:ext>
            </a:extLst>
          </p:cNvPr>
          <p:cNvSpPr txBox="1"/>
          <p:nvPr/>
        </p:nvSpPr>
        <p:spPr>
          <a:xfrm>
            <a:off x="458820" y="26082359"/>
            <a:ext cx="484432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sz="2800">
                <a:latin typeface="NewComputerModern10" panose="00000500000000000000" pitchFamily="50" charset="0"/>
              </a:rPr>
              <a:t>Figure 2 </a:t>
            </a:r>
            <a:r>
              <a:rPr lang="fr-FR" sz="2800" err="1">
                <a:latin typeface="NewComputerModern10" panose="00000500000000000000" pitchFamily="50" charset="0"/>
              </a:rPr>
              <a:t>represents</a:t>
            </a:r>
            <a:r>
              <a:rPr lang="fr-FR" sz="2800">
                <a:latin typeface="NewComputerModern10" panose="00000500000000000000" pitchFamily="50" charset="0"/>
              </a:rPr>
              <a:t> the admissible portfolios area </a:t>
            </a:r>
            <a:r>
              <a:rPr lang="fr-FR" sz="2800" err="1">
                <a:latin typeface="NewComputerModern10" panose="00000500000000000000" pitchFamily="50" charset="0"/>
              </a:rPr>
              <a:t>with</a:t>
            </a:r>
            <a:r>
              <a:rPr lang="fr-FR" sz="2800">
                <a:latin typeface="NewComputerModern10" panose="00000500000000000000" pitchFamily="50" charset="0"/>
              </a:rPr>
              <a:t> all the five </a:t>
            </a:r>
            <a:r>
              <a:rPr lang="fr-FR" sz="2800" err="1">
                <a:latin typeface="NewComputerModern10" panose="00000500000000000000" pitchFamily="50" charset="0"/>
              </a:rPr>
              <a:t>assets</a:t>
            </a:r>
            <a:r>
              <a:rPr lang="fr-FR" sz="2800">
                <a:latin typeface="NewComputerModern10" panose="00000500000000000000" pitchFamily="50" charset="0"/>
              </a:rPr>
              <a:t>. </a:t>
            </a:r>
            <a:r>
              <a:rPr lang="fr-FR" sz="2800" err="1">
                <a:latin typeface="NewComputerModern10" panose="00000500000000000000" pitchFamily="50" charset="0"/>
              </a:rPr>
              <a:t>We</a:t>
            </a:r>
            <a:r>
              <a:rPr lang="fr-FR" sz="2800">
                <a:latin typeface="NewComputerModern10" panose="00000500000000000000" pitchFamily="50" charset="0"/>
              </a:rPr>
              <a:t> </a:t>
            </a:r>
            <a:r>
              <a:rPr lang="fr-FR" sz="2800" err="1">
                <a:latin typeface="NewComputerModern10" panose="00000500000000000000" pitchFamily="50" charset="0"/>
              </a:rPr>
              <a:t>can</a:t>
            </a:r>
            <a:r>
              <a:rPr lang="fr-FR" sz="2800">
                <a:latin typeface="NewComputerModern10" panose="00000500000000000000" pitchFamily="50" charset="0"/>
              </a:rPr>
              <a:t> </a:t>
            </a:r>
            <a:r>
              <a:rPr lang="fr-FR" sz="2800" err="1">
                <a:latin typeface="NewComputerModern10" panose="00000500000000000000" pitchFamily="50" charset="0"/>
              </a:rPr>
              <a:t>see</a:t>
            </a:r>
            <a:r>
              <a:rPr lang="fr-FR" sz="2800">
                <a:latin typeface="NewComputerModern10" panose="00000500000000000000" pitchFamily="50" charset="0"/>
              </a:rPr>
              <a:t> </a:t>
            </a:r>
            <a:r>
              <a:rPr lang="fr-FR" sz="2800" err="1">
                <a:latin typeface="NewComputerModern10" panose="00000500000000000000" pitchFamily="50" charset="0"/>
              </a:rPr>
              <a:t>two</a:t>
            </a:r>
            <a:r>
              <a:rPr lang="fr-FR" sz="2800">
                <a:latin typeface="NewComputerModern10" panose="00000500000000000000" pitchFamily="50" charset="0"/>
              </a:rPr>
              <a:t> </a:t>
            </a:r>
            <a:r>
              <a:rPr lang="fr-FR" sz="2800" dirty="0" err="1">
                <a:latin typeface="NewComputerModern10" panose="00000500000000000000" pitchFamily="50" charset="0"/>
              </a:rPr>
              <a:t>frontiers</a:t>
            </a:r>
            <a:r>
              <a:rPr lang="fr-FR" sz="2800">
                <a:latin typeface="NewComputerModern10" panose="00000500000000000000" pitchFamily="50" charset="0"/>
              </a:rPr>
              <a:t> </a:t>
            </a:r>
            <a:r>
              <a:rPr lang="fr-FR" sz="2800" err="1">
                <a:latin typeface="NewComputerModern10" panose="00000500000000000000" pitchFamily="50" charset="0"/>
              </a:rPr>
              <a:t>called</a:t>
            </a:r>
            <a:r>
              <a:rPr lang="fr-FR" sz="2800">
                <a:latin typeface="NewComputerModern10" panose="00000500000000000000" pitchFamily="50" charset="0"/>
              </a:rPr>
              <a:t> efficient and inefficient </a:t>
            </a:r>
            <a:r>
              <a:rPr lang="fr-FR" sz="2800" err="1">
                <a:latin typeface="NewComputerModern10" panose="00000500000000000000" pitchFamily="50" charset="0"/>
              </a:rPr>
              <a:t>frontiers</a:t>
            </a:r>
            <a:r>
              <a:rPr lang="fr-FR" sz="2800">
                <a:latin typeface="NewComputerModern10" panose="00000500000000000000" pitchFamily="50" charset="0"/>
              </a:rPr>
              <a:t> </a:t>
            </a:r>
            <a:r>
              <a:rPr lang="fr-FR" sz="2800" err="1">
                <a:latin typeface="NewComputerModern10" panose="00000500000000000000" pitchFamily="50" charset="0"/>
              </a:rPr>
              <a:t>representing</a:t>
            </a:r>
            <a:r>
              <a:rPr lang="fr-FR" sz="2800">
                <a:latin typeface="NewComputerModern10" panose="00000500000000000000" pitchFamily="50" charset="0"/>
              </a:rPr>
              <a:t> the maximum and minimum </a:t>
            </a:r>
            <a:r>
              <a:rPr lang="fr-FR" sz="2800" err="1">
                <a:latin typeface="NewComputerModern10" panose="00000500000000000000" pitchFamily="50" charset="0"/>
              </a:rPr>
              <a:t>expected</a:t>
            </a:r>
            <a:r>
              <a:rPr lang="fr-FR" sz="2800">
                <a:latin typeface="NewComputerModern10" panose="00000500000000000000" pitchFamily="50" charset="0"/>
              </a:rPr>
              <a:t> return for a </a:t>
            </a:r>
            <a:r>
              <a:rPr lang="fr-FR" sz="2800" err="1">
                <a:latin typeface="NewComputerModern10" panose="00000500000000000000" pitchFamily="50" charset="0"/>
              </a:rPr>
              <a:t>given</a:t>
            </a:r>
            <a:r>
              <a:rPr lang="fr-FR" sz="2800">
                <a:latin typeface="NewComputerModern10" panose="00000500000000000000" pitchFamily="50" charset="0"/>
              </a:rPr>
              <a:t> variance. </a:t>
            </a:r>
          </a:p>
        </p:txBody>
      </p:sp>
      <p:pic>
        <p:nvPicPr>
          <p:cNvPr id="48" name="Image 47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344FD97A-C59D-44F0-8D9B-9F2B1D9F456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596331" y="26180380"/>
            <a:ext cx="5231185" cy="3620711"/>
          </a:xfrm>
          <a:prstGeom prst="rect">
            <a:avLst/>
          </a:prstGeom>
        </p:spPr>
      </p:pic>
      <p:sp>
        <p:nvSpPr>
          <p:cNvPr id="49" name="ZoneTexte 48">
            <a:extLst>
              <a:ext uri="{FF2B5EF4-FFF2-40B4-BE49-F238E27FC236}">
                <a16:creationId xmlns:a16="http://schemas.microsoft.com/office/drawing/2014/main" id="{2B13C0D9-8E0B-45C2-90DE-56D2D2E211A2}"/>
              </a:ext>
            </a:extLst>
          </p:cNvPr>
          <p:cNvSpPr txBox="1"/>
          <p:nvPr/>
        </p:nvSpPr>
        <p:spPr>
          <a:xfrm>
            <a:off x="5643227" y="29700028"/>
            <a:ext cx="53694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>
                <a:latin typeface="NewComputerModern10" panose="00000500000000000000" pitchFamily="50" charset="0"/>
              </a:rPr>
              <a:t>Figure 2: </a:t>
            </a:r>
            <a:r>
              <a:rPr lang="fr-FR" sz="2400" err="1">
                <a:latin typeface="NewComputerModern10" panose="00000500000000000000" pitchFamily="50" charset="0"/>
              </a:rPr>
              <a:t>Frontiers</a:t>
            </a:r>
            <a:r>
              <a:rPr lang="fr-FR" sz="2400">
                <a:latin typeface="NewComputerModern10" panose="00000500000000000000" pitchFamily="50" charset="0"/>
              </a:rPr>
              <a:t> of the </a:t>
            </a:r>
            <a:r>
              <a:rPr lang="fr-FR" sz="2400" err="1">
                <a:latin typeface="NewComputerModern10" panose="00000500000000000000" pitchFamily="50" charset="0"/>
              </a:rPr>
              <a:t>optimization</a:t>
            </a:r>
            <a:endParaRPr lang="fr-FR" sz="2400">
              <a:latin typeface="NewComputerModern10" panose="00000500000000000000" pitchFamily="50" charset="0"/>
            </a:endParaRPr>
          </a:p>
        </p:txBody>
      </p:sp>
      <p:cxnSp>
        <p:nvCxnSpPr>
          <p:cNvPr id="51" name="Connecteur droit 50">
            <a:extLst>
              <a:ext uri="{FF2B5EF4-FFF2-40B4-BE49-F238E27FC236}">
                <a16:creationId xmlns:a16="http://schemas.microsoft.com/office/drawing/2014/main" id="{A9464A43-890B-4DEF-92C9-90564333DFC5}"/>
              </a:ext>
            </a:extLst>
          </p:cNvPr>
          <p:cNvCxnSpPr>
            <a:cxnSpLocks/>
          </p:cNvCxnSpPr>
          <p:nvPr/>
        </p:nvCxnSpPr>
        <p:spPr>
          <a:xfrm flipV="1">
            <a:off x="14396912" y="15555005"/>
            <a:ext cx="17780" cy="3346138"/>
          </a:xfrm>
          <a:prstGeom prst="line">
            <a:avLst/>
          </a:prstGeom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2" name="Connecteur droit 51">
            <a:extLst>
              <a:ext uri="{FF2B5EF4-FFF2-40B4-BE49-F238E27FC236}">
                <a16:creationId xmlns:a16="http://schemas.microsoft.com/office/drawing/2014/main" id="{488DE322-2D2E-45C9-8509-5E31E2E012BF}"/>
              </a:ext>
            </a:extLst>
          </p:cNvPr>
          <p:cNvCxnSpPr>
            <a:cxnSpLocks/>
          </p:cNvCxnSpPr>
          <p:nvPr/>
        </p:nvCxnSpPr>
        <p:spPr>
          <a:xfrm flipV="1">
            <a:off x="12683428" y="15529767"/>
            <a:ext cx="1731264" cy="25236"/>
          </a:xfrm>
          <a:prstGeom prst="line">
            <a:avLst/>
          </a:prstGeom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61" name="Image 60">
            <a:extLst>
              <a:ext uri="{FF2B5EF4-FFF2-40B4-BE49-F238E27FC236}">
                <a16:creationId xmlns:a16="http://schemas.microsoft.com/office/drawing/2014/main" id="{39E2D29A-88E1-4B3C-B694-BB0566B331C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002386" y="10985222"/>
            <a:ext cx="4552148" cy="569019"/>
          </a:xfrm>
          <a:prstGeom prst="rect">
            <a:avLst/>
          </a:prstGeom>
        </p:spPr>
      </p:pic>
      <p:pic>
        <p:nvPicPr>
          <p:cNvPr id="63" name="Image 62">
            <a:extLst>
              <a:ext uri="{FF2B5EF4-FFF2-40B4-BE49-F238E27FC236}">
                <a16:creationId xmlns:a16="http://schemas.microsoft.com/office/drawing/2014/main" id="{34A72CEC-7828-493F-96AC-45F9DCE964E5}"/>
              </a:ext>
            </a:extLst>
          </p:cNvPr>
          <p:cNvPicPr>
            <a:picLocks/>
          </p:cNvPicPr>
          <p:nvPr/>
        </p:nvPicPr>
        <p:blipFill rotWithShape="1">
          <a:blip r:embed="rId13"/>
          <a:srcRect l="4641" t="2924" r="9176" b="4015"/>
          <a:stretch/>
        </p:blipFill>
        <p:spPr>
          <a:xfrm>
            <a:off x="21793701" y="12441882"/>
            <a:ext cx="9000000" cy="5940000"/>
          </a:xfrm>
          <a:prstGeom prst="rect">
            <a:avLst/>
          </a:prstGeom>
        </p:spPr>
      </p:pic>
      <p:pic>
        <p:nvPicPr>
          <p:cNvPr id="64" name="Image 63">
            <a:extLst>
              <a:ext uri="{FF2B5EF4-FFF2-40B4-BE49-F238E27FC236}">
                <a16:creationId xmlns:a16="http://schemas.microsoft.com/office/drawing/2014/main" id="{25D8C799-6571-4F0E-8607-87CFC2D69DB4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b="22091"/>
          <a:stretch/>
        </p:blipFill>
        <p:spPr>
          <a:xfrm>
            <a:off x="24504848" y="11478056"/>
            <a:ext cx="3811681" cy="543124"/>
          </a:xfrm>
          <a:prstGeom prst="rect">
            <a:avLst/>
          </a:prstGeom>
        </p:spPr>
      </p:pic>
      <p:pic>
        <p:nvPicPr>
          <p:cNvPr id="66" name="Image 65" descr="Une image contenant carte&#10;&#10;Description générée automatiquement">
            <a:extLst>
              <a:ext uri="{FF2B5EF4-FFF2-40B4-BE49-F238E27FC236}">
                <a16:creationId xmlns:a16="http://schemas.microsoft.com/office/drawing/2014/main" id="{18A78F32-E189-47C9-B364-F7C8F627F5D5}"/>
              </a:ext>
            </a:extLst>
          </p:cNvPr>
          <p:cNvPicPr>
            <a:picLocks/>
          </p:cNvPicPr>
          <p:nvPr/>
        </p:nvPicPr>
        <p:blipFill>
          <a:blip r:embed="rId15"/>
          <a:stretch>
            <a:fillRect/>
          </a:stretch>
        </p:blipFill>
        <p:spPr>
          <a:xfrm>
            <a:off x="21665248" y="22307327"/>
            <a:ext cx="9964849" cy="6737091"/>
          </a:xfrm>
          <a:prstGeom prst="rect">
            <a:avLst/>
          </a:prstGeom>
        </p:spPr>
      </p:pic>
      <p:pic>
        <p:nvPicPr>
          <p:cNvPr id="68" name="Image 67">
            <a:extLst>
              <a:ext uri="{FF2B5EF4-FFF2-40B4-BE49-F238E27FC236}">
                <a16:creationId xmlns:a16="http://schemas.microsoft.com/office/drawing/2014/main" id="{609D5F8B-ECC7-4924-8267-757F30183912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4484845" y="28777742"/>
            <a:ext cx="3620409" cy="53335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AD1DE3C-F34D-48F7-9187-3DEF91450D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66747" y="16932062"/>
            <a:ext cx="8532000" cy="4785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ZoneTexte 68">
            <a:extLst>
              <a:ext uri="{FF2B5EF4-FFF2-40B4-BE49-F238E27FC236}">
                <a16:creationId xmlns:a16="http://schemas.microsoft.com/office/drawing/2014/main" id="{7331A60D-CD5D-40C7-A870-DF71A51D88B9}"/>
              </a:ext>
            </a:extLst>
          </p:cNvPr>
          <p:cNvSpPr txBox="1"/>
          <p:nvPr/>
        </p:nvSpPr>
        <p:spPr>
          <a:xfrm>
            <a:off x="13160945" y="20058124"/>
            <a:ext cx="72819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>
                <a:latin typeface="NewComputerModern10" panose="00000500000000000000" pitchFamily="50" charset="0"/>
              </a:rPr>
              <a:t>Figure 3: Optimal portfolio for a </a:t>
            </a:r>
            <a:r>
              <a:rPr lang="fr-FR" sz="2400" err="1">
                <a:latin typeface="NewComputerModern10" panose="00000500000000000000" pitchFamily="50" charset="0"/>
              </a:rPr>
              <a:t>given</a:t>
            </a:r>
            <a:r>
              <a:rPr lang="fr-FR" sz="2400">
                <a:latin typeface="NewComputerModern10" panose="00000500000000000000" pitchFamily="50" charset="0"/>
              </a:rPr>
              <a:t> variance of 2</a:t>
            </a:r>
          </a:p>
        </p:txBody>
      </p:sp>
      <p:sp>
        <p:nvSpPr>
          <p:cNvPr id="70" name="ZoneTexte 69">
            <a:extLst>
              <a:ext uri="{FF2B5EF4-FFF2-40B4-BE49-F238E27FC236}">
                <a16:creationId xmlns:a16="http://schemas.microsoft.com/office/drawing/2014/main" id="{36439B97-D912-41AA-819E-B6480524AE68}"/>
              </a:ext>
            </a:extLst>
          </p:cNvPr>
          <p:cNvSpPr txBox="1"/>
          <p:nvPr/>
        </p:nvSpPr>
        <p:spPr>
          <a:xfrm>
            <a:off x="23017328" y="18635254"/>
            <a:ext cx="72819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>
                <a:latin typeface="NewComputerModern10" panose="00000500000000000000" pitchFamily="50" charset="0"/>
              </a:rPr>
              <a:t>Figure 4: Optimal portfolio for a </a:t>
            </a:r>
            <a:r>
              <a:rPr lang="fr-FR" sz="2400" err="1">
                <a:latin typeface="NewComputerModern10" panose="00000500000000000000" pitchFamily="50" charset="0"/>
              </a:rPr>
              <a:t>given</a:t>
            </a:r>
            <a:r>
              <a:rPr lang="fr-FR" sz="2400">
                <a:latin typeface="NewComputerModern10" panose="00000500000000000000" pitchFamily="50" charset="0"/>
              </a:rPr>
              <a:t> V@R of 2</a:t>
            </a:r>
          </a:p>
        </p:txBody>
      </p:sp>
      <p:sp>
        <p:nvSpPr>
          <p:cNvPr id="71" name="ZoneTexte 70">
            <a:extLst>
              <a:ext uri="{FF2B5EF4-FFF2-40B4-BE49-F238E27FC236}">
                <a16:creationId xmlns:a16="http://schemas.microsoft.com/office/drawing/2014/main" id="{F456FCBF-7E49-4478-9B61-E417FF2E8C7A}"/>
              </a:ext>
            </a:extLst>
          </p:cNvPr>
          <p:cNvSpPr txBox="1"/>
          <p:nvPr/>
        </p:nvSpPr>
        <p:spPr>
          <a:xfrm>
            <a:off x="23511753" y="29129025"/>
            <a:ext cx="72819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>
                <a:latin typeface="NewComputerModern10" panose="00000500000000000000" pitchFamily="50" charset="0"/>
              </a:rPr>
              <a:t>Figure 5: Optimal portfolio for a </a:t>
            </a:r>
            <a:r>
              <a:rPr lang="fr-FR" sz="2400" err="1">
                <a:latin typeface="NewComputerModern10" panose="00000500000000000000" pitchFamily="50" charset="0"/>
              </a:rPr>
              <a:t>given</a:t>
            </a:r>
            <a:r>
              <a:rPr lang="fr-FR" sz="2400">
                <a:latin typeface="NewComputerModern10" panose="00000500000000000000" pitchFamily="50" charset="0"/>
              </a:rPr>
              <a:t> V@R of 2</a:t>
            </a:r>
          </a:p>
        </p:txBody>
      </p:sp>
      <p:sp>
        <p:nvSpPr>
          <p:cNvPr id="72" name="ZoneTexte 71">
            <a:extLst>
              <a:ext uri="{FF2B5EF4-FFF2-40B4-BE49-F238E27FC236}">
                <a16:creationId xmlns:a16="http://schemas.microsoft.com/office/drawing/2014/main" id="{0B310034-0FA5-4DC9-96A6-2983A91271B5}"/>
              </a:ext>
            </a:extLst>
          </p:cNvPr>
          <p:cNvSpPr txBox="1"/>
          <p:nvPr/>
        </p:nvSpPr>
        <p:spPr>
          <a:xfrm>
            <a:off x="32139842" y="6021585"/>
            <a:ext cx="9764550" cy="104336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>
                <a:latin typeface="NewComputerModern10" panose="00000500000000000000" pitchFamily="50" charset="0"/>
              </a:rPr>
              <a:t>We have seen different portfolio behaviors. In order to increase the expected return of a portfolio, short sales are necessary even if this implies an increasing variance. The efficient frontiers allow us to find an optimum portfolio for any given variance; some of them are not attainable in our simulations as they required too many short sales. The aim was then to find an optimum portfolio for a given risk measure. Implementing a stochastic optimization algorithm enables us to find an optimum portfolio under the V@R constraint. </a:t>
            </a:r>
            <a:endParaRPr lang="fr-FR" sz="2800">
              <a:latin typeface="NewComputerModern10" panose="00000500000000000000" pitchFamily="50" charset="0"/>
            </a:endParaRPr>
          </a:p>
          <a:p>
            <a:pPr algn="just"/>
            <a:r>
              <a:rPr lang="en-US" sz="2800">
                <a:latin typeface="NewComputerModern10" panose="00000500000000000000" pitchFamily="50" charset="0"/>
              </a:rPr>
              <a:t>We finally </a:t>
            </a:r>
            <a:r>
              <a:rPr lang="en-US" sz="2800" dirty="0">
                <a:latin typeface="NewComputerModern10" panose="00000500000000000000" pitchFamily="50" charset="0"/>
              </a:rPr>
              <a:t>came </a:t>
            </a:r>
            <a:r>
              <a:rPr lang="en-US" sz="2800">
                <a:latin typeface="NewComputerModern10" panose="00000500000000000000" pitchFamily="50" charset="0"/>
              </a:rPr>
              <a:t>up with the idea of finding a numerical link between the variance and the V@R after seeing the results of the graphs. This link enables us to find the optimum portfolio very quickly for a given V@R. </a:t>
            </a:r>
            <a:endParaRPr lang="fr-FR" sz="2800">
              <a:latin typeface="NewComputerModern10" panose="00000500000000000000" pitchFamily="50" charset="0"/>
            </a:endParaRPr>
          </a:p>
          <a:p>
            <a:pPr algn="just"/>
            <a:r>
              <a:rPr lang="en-US" sz="2800">
                <a:latin typeface="NewComputerModern10" panose="00000500000000000000" pitchFamily="50" charset="0"/>
              </a:rPr>
              <a:t>Therefore, we implemented a </a:t>
            </a:r>
            <a:r>
              <a:rPr lang="en-US" sz="2800" dirty="0">
                <a:latin typeface="NewComputerModern10" panose="00000500000000000000" pitchFamily="50" charset="0"/>
              </a:rPr>
              <a:t>means </a:t>
            </a:r>
            <a:r>
              <a:rPr lang="en-US" sz="2800">
                <a:latin typeface="NewComputerModern10" panose="00000500000000000000" pitchFamily="50" charset="0"/>
              </a:rPr>
              <a:t>of finding the optimum investment strategy for an agent with a passive portfolio management on a given set of assets.</a:t>
            </a:r>
            <a:endParaRPr lang="fr-FR" sz="2800">
              <a:latin typeface="NewComputerModern10" panose="00000500000000000000" pitchFamily="50" charset="0"/>
            </a:endParaRPr>
          </a:p>
          <a:p>
            <a:pPr algn="just"/>
            <a:r>
              <a:rPr lang="en-US" sz="2800">
                <a:latin typeface="NewComputerModern10" panose="00000500000000000000" pitchFamily="50" charset="0"/>
              </a:rPr>
              <a:t>This is an introduction to stock portfolio management with a simple investment strategy, a more sophisticated strategy should be elaborated, including other assets. Then, using temporal series to have an idea of the future </a:t>
            </a:r>
            <a:r>
              <a:rPr lang="en-US" sz="2800" err="1">
                <a:latin typeface="NewComputerModern10" panose="00000500000000000000" pitchFamily="50" charset="0"/>
              </a:rPr>
              <a:t>behaviour</a:t>
            </a:r>
            <a:r>
              <a:rPr lang="en-US" sz="2800">
                <a:latin typeface="NewComputerModern10" panose="00000500000000000000" pitchFamily="50" charset="0"/>
              </a:rPr>
              <a:t> of the stocks and applying the </a:t>
            </a:r>
            <a:r>
              <a:rPr lang="en-US" sz="2800" err="1">
                <a:latin typeface="NewComputerModern10" panose="00000500000000000000" pitchFamily="50" charset="0"/>
              </a:rPr>
              <a:t>optimisation</a:t>
            </a:r>
            <a:r>
              <a:rPr lang="en-US" sz="2800">
                <a:latin typeface="NewComputerModern10" panose="00000500000000000000" pitchFamily="50" charset="0"/>
              </a:rPr>
              <a:t> techniques found in </a:t>
            </a:r>
            <a:r>
              <a:rPr lang="en-US" sz="2800" dirty="0">
                <a:latin typeface="NewComputerModern10" panose="00000500000000000000" pitchFamily="50" charset="0"/>
              </a:rPr>
              <a:t>this</a:t>
            </a:r>
            <a:r>
              <a:rPr lang="en-US" sz="2800">
                <a:latin typeface="NewComputerModern10" panose="00000500000000000000" pitchFamily="50" charset="0"/>
              </a:rPr>
              <a:t> paper to this data will allow us to find an optimum portfolio.</a:t>
            </a:r>
            <a:endParaRPr lang="fr-FR" sz="2800">
              <a:latin typeface="NewComputerModern10" panose="00000500000000000000" pitchFamily="50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BD24223-420E-C542-8176-FB9FF1FA9D80}"/>
              </a:ext>
            </a:extLst>
          </p:cNvPr>
          <p:cNvSpPr txBox="1"/>
          <p:nvPr/>
        </p:nvSpPr>
        <p:spPr>
          <a:xfrm>
            <a:off x="11281594" y="7276259"/>
            <a:ext cx="972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err="1">
                <a:latin typeface="NewComputerModern Math" panose="02000503000000000000" pitchFamily="2" charset="77"/>
                <a:ea typeface="NewComputerModern Math" panose="02000503000000000000" pitchFamily="2" charset="77"/>
              </a:rPr>
              <a:t>We</a:t>
            </a:r>
            <a:r>
              <a:rPr lang="fr-FR" sz="2800" dirty="0">
                <a:latin typeface="NewComputerModern Math" panose="02000503000000000000" pitchFamily="2" charset="77"/>
                <a:ea typeface="NewComputerModern Math" panose="02000503000000000000" pitchFamily="2" charset="77"/>
              </a:rPr>
              <a:t> </a:t>
            </a:r>
            <a:r>
              <a:rPr lang="fr-FR" sz="2800" dirty="0" err="1">
                <a:latin typeface="NewComputerModern Math" panose="02000503000000000000" pitchFamily="2" charset="77"/>
                <a:ea typeface="NewComputerModern Math" panose="02000503000000000000" pitchFamily="2" charset="77"/>
              </a:rPr>
              <a:t>find</a:t>
            </a:r>
            <a:r>
              <a:rPr lang="fr-FR" sz="2800" dirty="0">
                <a:latin typeface="NewComputerModern Math" panose="02000503000000000000" pitchFamily="2" charset="77"/>
                <a:ea typeface="NewComputerModern Math" panose="02000503000000000000" pitchFamily="2" charset="77"/>
              </a:rPr>
              <a:t> the best </a:t>
            </a:r>
            <a:r>
              <a:rPr lang="fr-FR" sz="2800" dirty="0" err="1">
                <a:latin typeface="NewComputerModern Math" panose="02000503000000000000" pitchFamily="2" charset="77"/>
                <a:ea typeface="NewComputerModern Math" panose="02000503000000000000" pitchFamily="2" charset="77"/>
              </a:rPr>
              <a:t>strategy</a:t>
            </a:r>
            <a:r>
              <a:rPr lang="fr-FR" sz="2800" dirty="0">
                <a:latin typeface="NewComputerModern Math" panose="02000503000000000000" pitchFamily="2" charset="77"/>
                <a:ea typeface="NewComputerModern Math" panose="02000503000000000000" pitchFamily="2" charset="77"/>
              </a:rPr>
              <a:t> by </a:t>
            </a:r>
            <a:r>
              <a:rPr lang="fr-FR" sz="2800" dirty="0" err="1">
                <a:latin typeface="NewComputerModern Math" panose="02000503000000000000" pitchFamily="2" charset="77"/>
                <a:ea typeface="NewComputerModern Math" panose="02000503000000000000" pitchFamily="2" charset="77"/>
              </a:rPr>
              <a:t>solving</a:t>
            </a:r>
            <a:r>
              <a:rPr lang="fr-FR" sz="2800">
                <a:latin typeface="NewComputerModern Math" panose="02000503000000000000" pitchFamily="2" charset="77"/>
                <a:ea typeface="NewComputerModern Math" panose="02000503000000000000" pitchFamily="2" charset="77"/>
              </a:rPr>
              <a:t>:</a:t>
            </a:r>
          </a:p>
        </p:txBody>
      </p:sp>
      <p:pic>
        <p:nvPicPr>
          <p:cNvPr id="54" name="Picture 53" descr="A picture containing table&#10;&#10;Description automatically generated">
            <a:extLst>
              <a:ext uri="{FF2B5EF4-FFF2-40B4-BE49-F238E27FC236}">
                <a16:creationId xmlns:a16="http://schemas.microsoft.com/office/drawing/2014/main" id="{FAD9FDA3-C7B2-6A4B-8CD1-A1C34B3CBF7C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7236769" y="7115638"/>
            <a:ext cx="4017950" cy="936000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2C3590F5-B599-415D-B308-15B92BDCF8D8}"/>
              </a:ext>
            </a:extLst>
          </p:cNvPr>
          <p:cNvSpPr txBox="1"/>
          <p:nvPr/>
        </p:nvSpPr>
        <p:spPr>
          <a:xfrm>
            <a:off x="32073683" y="22254043"/>
            <a:ext cx="1026926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>
                <a:latin typeface="NewComputerModern10" panose="00000500000000000000" pitchFamily="50" charset="0"/>
              </a:rPr>
              <a:t>However, even if we find the best strategy and apply it to the predicted data, there is a high probability that the market </a:t>
            </a:r>
            <a:r>
              <a:rPr lang="en-US" sz="2800" dirty="0">
                <a:latin typeface="NewComputerModern10" panose="00000500000000000000" pitchFamily="50" charset="0"/>
              </a:rPr>
              <a:t>will </a:t>
            </a:r>
            <a:r>
              <a:rPr lang="en-US" sz="2800">
                <a:latin typeface="NewComputerModern10" panose="00000500000000000000" pitchFamily="50" charset="0"/>
              </a:rPr>
              <a:t>not evolve as predicted.</a:t>
            </a:r>
          </a:p>
          <a:p>
            <a:pPr algn="just"/>
            <a:r>
              <a:rPr lang="en-US" sz="2800">
                <a:latin typeface="NewComputerModern10" panose="00000500000000000000" pitchFamily="50" charset="0"/>
              </a:rPr>
              <a:t>Indeed, the rational or irrational </a:t>
            </a:r>
            <a:r>
              <a:rPr lang="en-US" sz="2800" err="1">
                <a:latin typeface="NewComputerModern10" panose="00000500000000000000" pitchFamily="50" charset="0"/>
              </a:rPr>
              <a:t>behaviour</a:t>
            </a:r>
            <a:r>
              <a:rPr lang="en-US" sz="2800">
                <a:latin typeface="NewComputerModern10" panose="00000500000000000000" pitchFamily="50" charset="0"/>
              </a:rPr>
              <a:t> of the agents on the market cannot always be predicted, nor can sanitary </a:t>
            </a:r>
            <a:r>
              <a:rPr lang="en-US" sz="2800" dirty="0">
                <a:latin typeface="NewComputerModern10" panose="00000500000000000000" pitchFamily="50" charset="0"/>
              </a:rPr>
              <a:t>crises</a:t>
            </a:r>
            <a:r>
              <a:rPr lang="en-US" sz="2800">
                <a:latin typeface="NewComputerModern10" panose="00000500000000000000" pitchFamily="50" charset="0"/>
              </a:rPr>
              <a:t> like Covid-19 or the financial crisis such as in 2008.</a:t>
            </a:r>
            <a:endParaRPr lang="fr-FR" sz="2800">
              <a:latin typeface="NewComputerModern10" panose="00000500000000000000" pitchFamily="50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046F5ABA-6DAE-E942-9F30-5FC031077EA4}"/>
                  </a:ext>
                </a:extLst>
              </p:cNvPr>
              <p:cNvSpPr txBox="1"/>
              <p:nvPr/>
            </p:nvSpPr>
            <p:spPr>
              <a:xfrm>
                <a:off x="11260988" y="8116312"/>
                <a:ext cx="9720294" cy="31085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GB" sz="2800">
                    <a:latin typeface="NewComputerModern Math" panose="02000503000000000000" pitchFamily="2" charset="77"/>
                    <a:ea typeface="NewComputerModern Math" panose="02000503000000000000" pitchFamily="2" charset="77"/>
                  </a:rPr>
                  <a:t>We show the result of this problem with the following assets: Microsoft, Apple, Amazon.</a:t>
                </a:r>
                <a:r>
                  <a:rPr lang="en-GB" sz="2800" dirty="0">
                    <a:latin typeface="NewComputerModern Math" panose="02000503000000000000" pitchFamily="2" charset="77"/>
                    <a:ea typeface="NewComputerModern Math" panose="02000503000000000000" pitchFamily="2" charset="77"/>
                  </a:rPr>
                  <a:t> </a:t>
                </a:r>
                <a:r>
                  <a:rPr lang="en-GB" sz="2800">
                    <a:latin typeface="NewComputerModern Math" panose="02000503000000000000" pitchFamily="2" charset="77"/>
                    <a:ea typeface="NewComputerModern Math" panose="02000503000000000000" pitchFamily="2" charset="77"/>
                  </a:rPr>
                  <a:t>We display different portfolios (all the crosses shown in Figure 3) in order to visualize which variance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fr-FR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GB" sz="2800">
                    <a:latin typeface="NewComputerModern Math" panose="02000503000000000000" pitchFamily="2" charset="77"/>
                    <a:ea typeface="NewComputerModern Math" panose="02000503000000000000" pitchFamily="2" charset="77"/>
                  </a:rPr>
                  <a:t> and return we can expect with this set of assets. </a:t>
                </a:r>
              </a:p>
              <a:p>
                <a:pPr algn="just"/>
                <a:r>
                  <a:rPr lang="en-GB" sz="2800">
                    <a:latin typeface="NewComputerModern Math" panose="02000503000000000000" pitchFamily="2" charset="77"/>
                    <a:ea typeface="NewComputerModern Math" panose="02000503000000000000" pitchFamily="2" charset="77"/>
                  </a:rPr>
                  <a:t>As an example, let us take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fr-FR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fr-FR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GB" sz="2800">
                    <a:latin typeface="NewComputerModern Math" panose="02000503000000000000" pitchFamily="2" charset="77"/>
                    <a:ea typeface="NewComputerModern Math" panose="02000503000000000000" pitchFamily="2" charset="77"/>
                  </a:rPr>
                  <a:t> and compute the optimal portfolio associated:</a:t>
                </a: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046F5ABA-6DAE-E942-9F30-5FC031077E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60988" y="8116312"/>
                <a:ext cx="9720294" cy="3108543"/>
              </a:xfrm>
              <a:prstGeom prst="rect">
                <a:avLst/>
              </a:prstGeom>
              <a:blipFill>
                <a:blip r:embed="rId19"/>
                <a:stretch>
                  <a:fillRect l="-1305" t="-1626" r="-1305" b="-447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TextBox 66">
            <a:extLst>
              <a:ext uri="{FF2B5EF4-FFF2-40B4-BE49-F238E27FC236}">
                <a16:creationId xmlns:a16="http://schemas.microsoft.com/office/drawing/2014/main" id="{50910F42-ED45-044B-B71D-8077666B71FF}"/>
              </a:ext>
            </a:extLst>
          </p:cNvPr>
          <p:cNvSpPr txBox="1"/>
          <p:nvPr/>
        </p:nvSpPr>
        <p:spPr>
          <a:xfrm>
            <a:off x="11260988" y="11686186"/>
            <a:ext cx="972029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2800">
                <a:latin typeface="NewComputerModern Math" panose="02000503000000000000" pitchFamily="2" charset="77"/>
                <a:ea typeface="NewComputerModern Math" panose="02000503000000000000" pitchFamily="2" charset="77"/>
              </a:rPr>
              <a:t>Each component represents the proportion of wealth invested in each asset. We display this portfolio with a black point in Figure 3, it appears on the efficient frontier. Therefore, it is an optimum portfolio.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AF424C40-7EC4-A248-A2FE-49E0F7FC8039}"/>
              </a:ext>
            </a:extLst>
          </p:cNvPr>
          <p:cNvSpPr txBox="1"/>
          <p:nvPr/>
        </p:nvSpPr>
        <p:spPr>
          <a:xfrm>
            <a:off x="21700562" y="8751137"/>
            <a:ext cx="972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err="1">
                <a:latin typeface="NewComputerModern Math" panose="02000503000000000000" pitchFamily="2" charset="77"/>
                <a:ea typeface="NewComputerModern Math" panose="02000503000000000000" pitchFamily="2" charset="77"/>
              </a:rPr>
              <a:t>We</a:t>
            </a:r>
            <a:r>
              <a:rPr lang="fr-FR" sz="2800" dirty="0">
                <a:latin typeface="NewComputerModern Math" panose="02000503000000000000" pitchFamily="2" charset="77"/>
                <a:ea typeface="NewComputerModern Math" panose="02000503000000000000" pitchFamily="2" charset="77"/>
              </a:rPr>
              <a:t> </a:t>
            </a:r>
            <a:r>
              <a:rPr lang="fr-FR" sz="2800" dirty="0" err="1">
                <a:latin typeface="NewComputerModern Math" panose="02000503000000000000" pitchFamily="2" charset="77"/>
                <a:ea typeface="NewComputerModern Math" panose="02000503000000000000" pitchFamily="2" charset="77"/>
              </a:rPr>
              <a:t>find</a:t>
            </a:r>
            <a:r>
              <a:rPr lang="fr-FR" sz="2800" dirty="0">
                <a:latin typeface="NewComputerModern Math" panose="02000503000000000000" pitchFamily="2" charset="77"/>
                <a:ea typeface="NewComputerModern Math" panose="02000503000000000000" pitchFamily="2" charset="77"/>
              </a:rPr>
              <a:t> the best </a:t>
            </a:r>
            <a:r>
              <a:rPr lang="fr-FR" sz="2800" dirty="0" err="1">
                <a:latin typeface="NewComputerModern Math" panose="02000503000000000000" pitchFamily="2" charset="77"/>
                <a:ea typeface="NewComputerModern Math" panose="02000503000000000000" pitchFamily="2" charset="77"/>
              </a:rPr>
              <a:t>strategy</a:t>
            </a:r>
            <a:r>
              <a:rPr lang="fr-FR" sz="2800" dirty="0">
                <a:latin typeface="NewComputerModern Math" panose="02000503000000000000" pitchFamily="2" charset="77"/>
                <a:ea typeface="NewComputerModern Math" panose="02000503000000000000" pitchFamily="2" charset="77"/>
              </a:rPr>
              <a:t> by </a:t>
            </a:r>
            <a:r>
              <a:rPr lang="fr-FR" sz="2800" dirty="0" err="1">
                <a:latin typeface="NewComputerModern Math" panose="02000503000000000000" pitchFamily="2" charset="77"/>
                <a:ea typeface="NewComputerModern Math" panose="02000503000000000000" pitchFamily="2" charset="77"/>
              </a:rPr>
              <a:t>solving</a:t>
            </a:r>
            <a:r>
              <a:rPr lang="fr-FR" sz="2800">
                <a:latin typeface="NewComputerModern Math" panose="02000503000000000000" pitchFamily="2" charset="77"/>
                <a:ea typeface="NewComputerModern Math" panose="02000503000000000000" pitchFamily="2" charset="77"/>
              </a:rPr>
              <a:t>:</a:t>
            </a:r>
          </a:p>
        </p:txBody>
      </p:sp>
      <p:pic>
        <p:nvPicPr>
          <p:cNvPr id="13" name="Picture 12" descr="A picture containing table&#10;&#10;Description automatically generated">
            <a:extLst>
              <a:ext uri="{FF2B5EF4-FFF2-40B4-BE49-F238E27FC236}">
                <a16:creationId xmlns:a16="http://schemas.microsoft.com/office/drawing/2014/main" id="{08F3C667-EF67-B04B-9028-D68D7C920727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3635311" y="7935615"/>
            <a:ext cx="5550757" cy="823760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A9846AE7-C355-024C-95E4-C404783E301F}"/>
              </a:ext>
            </a:extLst>
          </p:cNvPr>
          <p:cNvSpPr txBox="1"/>
          <p:nvPr/>
        </p:nvSpPr>
        <p:spPr>
          <a:xfrm>
            <a:off x="21700562" y="7285496"/>
            <a:ext cx="972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>
                <a:latin typeface="NewComputerModern Math" panose="02000503000000000000" pitchFamily="2" charset="77"/>
                <a:ea typeface="NewComputerModern Math" panose="02000503000000000000" pitchFamily="2" charset="77"/>
              </a:rPr>
              <a:t>Value at </a:t>
            </a:r>
            <a:r>
              <a:rPr lang="fr-FR" sz="2800" err="1">
                <a:latin typeface="NewComputerModern Math" panose="02000503000000000000" pitchFamily="2" charset="77"/>
                <a:ea typeface="NewComputerModern Math" panose="02000503000000000000" pitchFamily="2" charset="77"/>
              </a:rPr>
              <a:t>Risk</a:t>
            </a:r>
            <a:r>
              <a:rPr lang="fr-FR" sz="2800">
                <a:latin typeface="NewComputerModern Math" panose="02000503000000000000" pitchFamily="2" charset="77"/>
                <a:ea typeface="NewComputerModern Math" panose="02000503000000000000" pitchFamily="2" charset="77"/>
              </a:rPr>
              <a:t> </a:t>
            </a:r>
            <a:r>
              <a:rPr lang="fr-FR" sz="2800" err="1">
                <a:latin typeface="NewComputerModern Math" panose="02000503000000000000" pitchFamily="2" charset="77"/>
                <a:ea typeface="NewComputerModern Math" panose="02000503000000000000" pitchFamily="2" charset="77"/>
              </a:rPr>
              <a:t>is</a:t>
            </a:r>
            <a:r>
              <a:rPr lang="fr-FR" sz="2800">
                <a:latin typeface="NewComputerModern Math" panose="02000503000000000000" pitchFamily="2" charset="77"/>
                <a:ea typeface="NewComputerModern Math" panose="02000503000000000000" pitchFamily="2" charset="77"/>
              </a:rPr>
              <a:t> a </a:t>
            </a:r>
            <a:r>
              <a:rPr lang="fr-FR" sz="2800" err="1">
                <a:latin typeface="NewComputerModern Math" panose="02000503000000000000" pitchFamily="2" charset="77"/>
                <a:ea typeface="NewComputerModern Math" panose="02000503000000000000" pitchFamily="2" charset="77"/>
              </a:rPr>
              <a:t>risk</a:t>
            </a:r>
            <a:r>
              <a:rPr lang="fr-FR" sz="2800">
                <a:latin typeface="NewComputerModern Math" panose="02000503000000000000" pitchFamily="2" charset="77"/>
                <a:ea typeface="NewComputerModern Math" panose="02000503000000000000" pitchFamily="2" charset="77"/>
              </a:rPr>
              <a:t> </a:t>
            </a:r>
            <a:r>
              <a:rPr lang="fr-FR" sz="2800" err="1">
                <a:latin typeface="NewComputerModern Math" panose="02000503000000000000" pitchFamily="2" charset="77"/>
                <a:ea typeface="NewComputerModern Math" panose="02000503000000000000" pitchFamily="2" charset="77"/>
              </a:rPr>
              <a:t>measure</a:t>
            </a:r>
            <a:r>
              <a:rPr lang="fr-FR" sz="2800">
                <a:latin typeface="NewComputerModern Math" panose="02000503000000000000" pitchFamily="2" charset="77"/>
                <a:ea typeface="NewComputerModern Math" panose="02000503000000000000" pitchFamily="2" charset="77"/>
              </a:rPr>
              <a:t> </a:t>
            </a:r>
            <a:r>
              <a:rPr lang="fr-FR" sz="2800" err="1">
                <a:latin typeface="NewComputerModern Math" panose="02000503000000000000" pitchFamily="2" charset="77"/>
                <a:ea typeface="NewComputerModern Math" panose="02000503000000000000" pitchFamily="2" charset="77"/>
              </a:rPr>
              <a:t>defined</a:t>
            </a:r>
            <a:r>
              <a:rPr lang="fr-FR" sz="2800">
                <a:latin typeface="NewComputerModern Math" panose="02000503000000000000" pitchFamily="2" charset="77"/>
                <a:ea typeface="NewComputerModern Math" panose="02000503000000000000" pitchFamily="2" charset="77"/>
              </a:rPr>
              <a:t> as:</a:t>
            </a:r>
          </a:p>
        </p:txBody>
      </p:sp>
      <p:pic>
        <p:nvPicPr>
          <p:cNvPr id="18" name="Picture 17" descr="A close up of a logo&#10;&#10;Description automatically generated">
            <a:extLst>
              <a:ext uri="{FF2B5EF4-FFF2-40B4-BE49-F238E27FC236}">
                <a16:creationId xmlns:a16="http://schemas.microsoft.com/office/drawing/2014/main" id="{EC5E558C-E239-8D4D-BEED-560825925685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2123603" y="9455665"/>
            <a:ext cx="3917616" cy="995460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06CD190D-6CA1-8344-BCDF-071897515278}"/>
              </a:ext>
            </a:extLst>
          </p:cNvPr>
          <p:cNvSpPr txBox="1"/>
          <p:nvPr/>
        </p:nvSpPr>
        <p:spPr>
          <a:xfrm>
            <a:off x="26102120" y="9488293"/>
            <a:ext cx="525308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sz="2800" err="1">
                <a:latin typeface="NewComputerModern Math" panose="02000503000000000000" pitchFamily="2" charset="77"/>
                <a:ea typeface="NewComputerModern Math" panose="02000503000000000000" pitchFamily="2" charset="77"/>
              </a:rPr>
              <a:t>We</a:t>
            </a:r>
            <a:r>
              <a:rPr lang="fr-FR" sz="2800">
                <a:latin typeface="NewComputerModern Math" panose="02000503000000000000" pitchFamily="2" charset="77"/>
                <a:ea typeface="NewComputerModern Math" panose="02000503000000000000" pitchFamily="2" charset="77"/>
              </a:rPr>
              <a:t> </a:t>
            </a:r>
            <a:r>
              <a:rPr lang="fr-FR" sz="2800" err="1">
                <a:latin typeface="NewComputerModern Math" panose="02000503000000000000" pitchFamily="2" charset="77"/>
                <a:ea typeface="NewComputerModern Math" panose="02000503000000000000" pitchFamily="2" charset="77"/>
              </a:rPr>
              <a:t>solve</a:t>
            </a:r>
            <a:r>
              <a:rPr lang="fr-FR" sz="2800">
                <a:latin typeface="NewComputerModern Math" panose="02000503000000000000" pitchFamily="2" charset="77"/>
                <a:ea typeface="NewComputerModern Math" panose="02000503000000000000" pitchFamily="2" charset="77"/>
              </a:rPr>
              <a:t> </a:t>
            </a:r>
            <a:r>
              <a:rPr lang="fr-FR" sz="2800" err="1">
                <a:latin typeface="NewComputerModern Math" panose="02000503000000000000" pitchFamily="2" charset="77"/>
                <a:ea typeface="NewComputerModern Math" panose="02000503000000000000" pitchFamily="2" charset="77"/>
              </a:rPr>
              <a:t>this</a:t>
            </a:r>
            <a:r>
              <a:rPr lang="fr-FR" sz="2800">
                <a:latin typeface="NewComputerModern Math" panose="02000503000000000000" pitchFamily="2" charset="77"/>
                <a:ea typeface="NewComputerModern Math" panose="02000503000000000000" pitchFamily="2" charset="77"/>
              </a:rPr>
              <a:t> </a:t>
            </a:r>
            <a:r>
              <a:rPr lang="fr-FR" sz="2800" err="1">
                <a:latin typeface="NewComputerModern Math" panose="02000503000000000000" pitchFamily="2" charset="77"/>
                <a:ea typeface="NewComputerModern Math" panose="02000503000000000000" pitchFamily="2" charset="77"/>
              </a:rPr>
              <a:t>problem</a:t>
            </a:r>
            <a:r>
              <a:rPr lang="fr-FR" sz="2800">
                <a:latin typeface="NewComputerModern Math" panose="02000503000000000000" pitchFamily="2" charset="77"/>
                <a:ea typeface="NewComputerModern Math" panose="02000503000000000000" pitchFamily="2" charset="77"/>
              </a:rPr>
              <a:t> </a:t>
            </a:r>
            <a:r>
              <a:rPr lang="fr-FR" sz="2800" err="1">
                <a:latin typeface="NewComputerModern Math" panose="02000503000000000000" pitchFamily="2" charset="77"/>
                <a:ea typeface="NewComputerModern Math" panose="02000503000000000000" pitchFamily="2" charset="77"/>
              </a:rPr>
              <a:t>using</a:t>
            </a:r>
            <a:r>
              <a:rPr lang="fr-FR" sz="2800">
                <a:latin typeface="NewComputerModern Math" panose="02000503000000000000" pitchFamily="2" charset="77"/>
                <a:ea typeface="NewComputerModern Math" panose="02000503000000000000" pitchFamily="2" charset="77"/>
              </a:rPr>
              <a:t> </a:t>
            </a:r>
            <a:r>
              <a:rPr lang="fr-FR" sz="2800" dirty="0">
                <a:latin typeface="NewComputerModern Math" panose="02000503000000000000" pitchFamily="2" charset="77"/>
                <a:ea typeface="NewComputerModern Math" panose="02000503000000000000" pitchFamily="2" charset="77"/>
              </a:rPr>
              <a:t>the </a:t>
            </a:r>
            <a:r>
              <a:rPr lang="fr-FR" sz="2800" err="1">
                <a:latin typeface="NewComputerModern Math" panose="02000503000000000000" pitchFamily="2" charset="77"/>
                <a:ea typeface="NewComputerModern Math" panose="02000503000000000000" pitchFamily="2" charset="77"/>
              </a:rPr>
              <a:t>Metropolis</a:t>
            </a:r>
            <a:r>
              <a:rPr lang="fr-FR" sz="2800">
                <a:latin typeface="NewComputerModern Math" panose="02000503000000000000" pitchFamily="2" charset="77"/>
                <a:ea typeface="NewComputerModern Math" panose="02000503000000000000" pitchFamily="2" charset="77"/>
              </a:rPr>
              <a:t> Hasting </a:t>
            </a:r>
            <a:r>
              <a:rPr lang="fr-FR" sz="2800" err="1">
                <a:latin typeface="NewComputerModern Math" panose="02000503000000000000" pitchFamily="2" charset="77"/>
                <a:ea typeface="NewComputerModern Math" panose="02000503000000000000" pitchFamily="2" charset="77"/>
              </a:rPr>
              <a:t>algorithm</a:t>
            </a:r>
            <a:endParaRPr lang="fr-FR" sz="2800">
              <a:latin typeface="NewComputerModern Math" panose="02000503000000000000" pitchFamily="2" charset="77"/>
              <a:ea typeface="NewComputerModern Math" panose="02000503000000000000" pitchFamily="2" charset="7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0F8E197F-3B2E-FD41-973B-CC0C3511EB24}"/>
                  </a:ext>
                </a:extLst>
              </p:cNvPr>
              <p:cNvSpPr txBox="1"/>
              <p:nvPr/>
            </p:nvSpPr>
            <p:spPr>
              <a:xfrm>
                <a:off x="21690407" y="10587000"/>
                <a:ext cx="9720000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fr-FR" sz="2800" err="1">
                    <a:latin typeface="NewComputerModern Math" panose="02000503000000000000" pitchFamily="2" charset="77"/>
                    <a:ea typeface="NewComputerModern Math" panose="02000503000000000000" pitchFamily="2" charset="77"/>
                  </a:rPr>
                  <a:t>We</a:t>
                </a:r>
                <a:r>
                  <a:rPr lang="fr-FR" sz="2800">
                    <a:latin typeface="NewComputerModern Math" panose="02000503000000000000" pitchFamily="2" charset="77"/>
                    <a:ea typeface="NewComputerModern Math" panose="02000503000000000000" pitchFamily="2" charset="77"/>
                  </a:rPr>
                  <a:t> </a:t>
                </a:r>
                <a:r>
                  <a:rPr lang="fr-FR" sz="2800" err="1">
                    <a:latin typeface="NewComputerModern Math" panose="02000503000000000000" pitchFamily="2" charset="77"/>
                    <a:ea typeface="NewComputerModern Math" panose="02000503000000000000" pitchFamily="2" charset="77"/>
                  </a:rPr>
                  <a:t>take</a:t>
                </a:r>
                <a:r>
                  <a:rPr lang="fr-FR" sz="2800">
                    <a:latin typeface="NewComputerModern Math" panose="02000503000000000000" pitchFamily="2" charset="77"/>
                    <a:ea typeface="NewComputerModern Math" panose="02000503000000000000" pitchFamily="2" charset="77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800" i="1" smtClean="0">
                            <a:latin typeface="Cambria Math" panose="02040503050406030204" pitchFamily="18" charset="0"/>
                            <a:ea typeface="NewComputerModern Math" panose="02000503000000000000" pitchFamily="2" charset="77"/>
                          </a:rPr>
                        </m:ctrlPr>
                      </m:sSubPr>
                      <m:e>
                        <m:r>
                          <a:rPr lang="fr-FR" sz="2800" b="0" i="1" smtClean="0">
                            <a:latin typeface="Cambria Math" panose="02040503050406030204" pitchFamily="18" charset="0"/>
                            <a:ea typeface="NewComputerModern Math" panose="02000503000000000000" pitchFamily="2" charset="77"/>
                          </a:rPr>
                          <m:t>𝑣</m:t>
                        </m:r>
                      </m:e>
                      <m:sub>
                        <m:r>
                          <a:rPr lang="fr-FR" sz="2800" b="0" i="1" smtClean="0">
                            <a:latin typeface="Cambria Math" panose="02040503050406030204" pitchFamily="18" charset="0"/>
                            <a:ea typeface="NewComputerModern Math" panose="02000503000000000000" pitchFamily="2" charset="77"/>
                          </a:rPr>
                          <m:t>0</m:t>
                        </m:r>
                      </m:sub>
                    </m:sSub>
                    <m:r>
                      <a:rPr lang="fr-FR" sz="2800" b="0" i="1" smtClean="0">
                        <a:latin typeface="Cambria Math" panose="02040503050406030204" pitchFamily="18" charset="0"/>
                        <a:ea typeface="NewComputerModern Math" panose="02000503000000000000" pitchFamily="2" charset="77"/>
                      </a:rPr>
                      <m:t>=2</m:t>
                    </m:r>
                  </m:oMath>
                </a14:m>
                <a:r>
                  <a:rPr lang="fr-FR" sz="2800">
                    <a:latin typeface="NewComputerModern Math" panose="02000503000000000000" pitchFamily="2" charset="77"/>
                    <a:ea typeface="NewComputerModern Math" panose="02000503000000000000" pitchFamily="2" charset="77"/>
                  </a:rPr>
                  <a:t> and </a:t>
                </a:r>
                <a:r>
                  <a:rPr lang="fr-FR" sz="2800" err="1">
                    <a:latin typeface="NewComputerModern Math" panose="02000503000000000000" pitchFamily="2" charset="77"/>
                    <a:ea typeface="NewComputerModern Math" panose="02000503000000000000" pitchFamily="2" charset="77"/>
                  </a:rPr>
                  <a:t>obtain</a:t>
                </a:r>
                <a:r>
                  <a:rPr lang="fr-FR" sz="2800">
                    <a:latin typeface="NewComputerModern Math" panose="02000503000000000000" pitchFamily="2" charset="77"/>
                    <a:ea typeface="NewComputerModern Math" panose="02000503000000000000" pitchFamily="2" charset="77"/>
                  </a:rPr>
                  <a:t> </a:t>
                </a:r>
                <a:r>
                  <a:rPr lang="fr-FR" sz="2800" err="1">
                    <a:latin typeface="NewComputerModern Math" panose="02000503000000000000" pitchFamily="2" charset="77"/>
                    <a:ea typeface="NewComputerModern Math" panose="02000503000000000000" pitchFamily="2" charset="77"/>
                  </a:rPr>
                  <a:t>this</a:t>
                </a:r>
                <a:r>
                  <a:rPr lang="fr-FR" sz="2800">
                    <a:latin typeface="NewComputerModern Math" panose="02000503000000000000" pitchFamily="2" charset="77"/>
                    <a:ea typeface="NewComputerModern Math" panose="02000503000000000000" pitchFamily="2" charset="77"/>
                  </a:rPr>
                  <a:t> portfolio (</a:t>
                </a:r>
                <a:r>
                  <a:rPr lang="fr-FR" sz="2800" err="1">
                    <a:latin typeface="NewComputerModern Math" panose="02000503000000000000" pitchFamily="2" charset="77"/>
                    <a:ea typeface="NewComputerModern Math" panose="02000503000000000000" pitchFamily="2" charset="77"/>
                  </a:rPr>
                  <a:t>shown</a:t>
                </a:r>
                <a:r>
                  <a:rPr lang="fr-FR" sz="2800">
                    <a:latin typeface="NewComputerModern Math" panose="02000503000000000000" pitchFamily="2" charset="77"/>
                    <a:ea typeface="NewComputerModern Math" panose="02000503000000000000" pitchFamily="2" charset="77"/>
                  </a:rPr>
                  <a:t> in Figure 4):</a:t>
                </a: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0F8E197F-3B2E-FD41-973B-CC0C3511EB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90407" y="10587000"/>
                <a:ext cx="9720000" cy="954107"/>
              </a:xfrm>
              <a:prstGeom prst="rect">
                <a:avLst/>
              </a:prstGeom>
              <a:blipFill>
                <a:blip r:embed="rId22"/>
                <a:stretch>
                  <a:fillRect l="-1305" t="-6579" r="-1305" b="-1710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8C251BD9-B881-DA44-B93F-78DD613A5034}"/>
                  </a:ext>
                </a:extLst>
              </p:cNvPr>
              <p:cNvSpPr txBox="1"/>
              <p:nvPr/>
            </p:nvSpPr>
            <p:spPr>
              <a:xfrm>
                <a:off x="21550690" y="19305430"/>
                <a:ext cx="9720000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fr-FR" sz="2800">
                    <a:latin typeface="NewComputerModern Math" panose="02000503000000000000" pitchFamily="2" charset="77"/>
                    <a:ea typeface="NewComputerModern Math" panose="02000503000000000000" pitchFamily="2" charset="77"/>
                  </a:rPr>
                  <a:t>This optimal portfolio has a V@R of 1.99.</a:t>
                </a:r>
              </a:p>
              <a:p>
                <a:pPr algn="just"/>
                <a:r>
                  <a:rPr lang="fr-FR" sz="2800">
                    <a:latin typeface="NewComputerModern Math" panose="02000503000000000000" pitchFamily="2" charset="77"/>
                    <a:ea typeface="NewComputerModern Math" panose="02000503000000000000" pitchFamily="2" charset="77"/>
                  </a:rPr>
                  <a:t>The four </a:t>
                </a:r>
                <a:r>
                  <a:rPr lang="fr-FR" sz="2800" err="1">
                    <a:latin typeface="NewComputerModern Math" panose="02000503000000000000" pitchFamily="2" charset="77"/>
                    <a:ea typeface="NewComputerModern Math" panose="02000503000000000000" pitchFamily="2" charset="77"/>
                  </a:rPr>
                  <a:t>colors</a:t>
                </a:r>
                <a:r>
                  <a:rPr lang="fr-FR" sz="2800">
                    <a:latin typeface="NewComputerModern Math" panose="02000503000000000000" pitchFamily="2" charset="77"/>
                    <a:ea typeface="NewComputerModern Math" panose="02000503000000000000" pitchFamily="2" charset="77"/>
                  </a:rPr>
                  <a:t> </a:t>
                </a:r>
                <a:r>
                  <a:rPr lang="fr-FR" sz="2800" err="1">
                    <a:latin typeface="NewComputerModern Math" panose="02000503000000000000" pitchFamily="2" charset="77"/>
                    <a:ea typeface="NewComputerModern Math" panose="02000503000000000000" pitchFamily="2" charset="77"/>
                  </a:rPr>
                  <a:t>represent</a:t>
                </a:r>
                <a:r>
                  <a:rPr lang="fr-FR" sz="2800">
                    <a:latin typeface="NewComputerModern Math" panose="02000503000000000000" pitchFamily="2" charset="77"/>
                    <a:ea typeface="NewComputerModern Math" panose="02000503000000000000" pitchFamily="2" charset="77"/>
                  </a:rPr>
                  <a:t> four </a:t>
                </a:r>
                <a:r>
                  <a:rPr lang="fr-FR" sz="2800" err="1">
                    <a:latin typeface="NewComputerModern Math" panose="02000503000000000000" pitchFamily="2" charset="77"/>
                    <a:ea typeface="NewComputerModern Math" panose="02000503000000000000" pitchFamily="2" charset="77"/>
                  </a:rPr>
                  <a:t>risk</a:t>
                </a:r>
                <a:r>
                  <a:rPr lang="fr-FR" sz="2800">
                    <a:latin typeface="NewComputerModern Math" panose="02000503000000000000" pitchFamily="2" charset="77"/>
                    <a:ea typeface="NewComputerModern Math" panose="02000503000000000000" pitchFamily="2" charset="77"/>
                  </a:rPr>
                  <a:t> </a:t>
                </a:r>
                <a:r>
                  <a:rPr lang="fr-FR" sz="2800" err="1">
                    <a:latin typeface="NewComputerModern Math" panose="02000503000000000000" pitchFamily="2" charset="77"/>
                    <a:ea typeface="NewComputerModern Math" panose="02000503000000000000" pitchFamily="2" charset="77"/>
                  </a:rPr>
                  <a:t>levels</a:t>
                </a:r>
                <a:r>
                  <a:rPr lang="fr-FR" sz="2800">
                    <a:latin typeface="NewComputerModern Math" panose="02000503000000000000" pitchFamily="2" charset="77"/>
                    <a:ea typeface="NewComputerModern Math" panose="02000503000000000000" pitchFamily="2" charset="77"/>
                  </a:rPr>
                  <a:t> </a:t>
                </a:r>
                <a:r>
                  <a:rPr lang="fr-FR" sz="2800" err="1">
                    <a:latin typeface="NewComputerModern Math" panose="02000503000000000000" pitchFamily="2" charset="77"/>
                    <a:ea typeface="NewComputerModern Math" panose="02000503000000000000" pitchFamily="2" charset="77"/>
                  </a:rPr>
                  <a:t>based</a:t>
                </a:r>
                <a:r>
                  <a:rPr lang="fr-FR" sz="2800">
                    <a:latin typeface="NewComputerModern Math" panose="02000503000000000000" pitchFamily="2" charset="77"/>
                    <a:ea typeface="NewComputerModern Math" panose="02000503000000000000" pitchFamily="2" charset="77"/>
                  </a:rPr>
                  <a:t> on the distribution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2800" i="1" smtClean="0">
                            <a:latin typeface="Cambria Math" panose="02040503050406030204" pitchFamily="18" charset="0"/>
                            <a:ea typeface="NewComputerModern Math" panose="02000503000000000000" pitchFamily="2" charset="77"/>
                          </a:rPr>
                        </m:ctrlPr>
                      </m:sSupPr>
                      <m:e>
                        <m:r>
                          <a:rPr lang="fr-FR" sz="2800" b="0" i="1" smtClean="0">
                            <a:latin typeface="Cambria Math" panose="02040503050406030204" pitchFamily="18" charset="0"/>
                            <a:ea typeface="NewComputerModern Math" panose="02000503000000000000" pitchFamily="2" charset="77"/>
                          </a:rPr>
                          <m:t>𝑅</m:t>
                        </m:r>
                      </m:e>
                      <m:sup>
                        <m:r>
                          <a:rPr lang="fr-FR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p>
                    </m:sSup>
                    <m:r>
                      <a:rPr lang="fr-FR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endParaRPr lang="fr-FR" sz="2800">
                  <a:latin typeface="NewComputerModern Math" panose="02000503000000000000" pitchFamily="2" charset="77"/>
                  <a:ea typeface="NewComputerModern Math" panose="02000503000000000000" pitchFamily="2" charset="77"/>
                </a:endParaRP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8C251BD9-B881-DA44-B93F-78DD613A50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50690" y="19305430"/>
                <a:ext cx="9720000" cy="1384995"/>
              </a:xfrm>
              <a:prstGeom prst="rect">
                <a:avLst/>
              </a:prstGeom>
              <a:blipFill>
                <a:blip r:embed="rId23"/>
                <a:stretch>
                  <a:fillRect l="-1305" t="-4545" r="-1305" b="-1181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TextBox 76">
            <a:extLst>
              <a:ext uri="{FF2B5EF4-FFF2-40B4-BE49-F238E27FC236}">
                <a16:creationId xmlns:a16="http://schemas.microsoft.com/office/drawing/2014/main" id="{27DFEB35-BF80-A64B-A57D-284E6B7A6203}"/>
              </a:ext>
            </a:extLst>
          </p:cNvPr>
          <p:cNvSpPr txBox="1"/>
          <p:nvPr/>
        </p:nvSpPr>
        <p:spPr>
          <a:xfrm>
            <a:off x="11494712" y="22163743"/>
            <a:ext cx="59003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2800">
                <a:latin typeface="NewComputerModern Math" panose="02000503000000000000" pitchFamily="2" charset="77"/>
                <a:ea typeface="NewComputerModern Math" panose="02000503000000000000" pitchFamily="2" charset="77"/>
              </a:rPr>
              <a:t>We </a:t>
            </a:r>
            <a:r>
              <a:rPr lang="fr-FR" sz="2800" err="1">
                <a:latin typeface="NewComputerModern Math" panose="02000503000000000000" pitchFamily="2" charset="77"/>
                <a:ea typeface="NewComputerModern Math" panose="02000503000000000000" pitchFamily="2" charset="77"/>
              </a:rPr>
              <a:t>now</a:t>
            </a:r>
            <a:r>
              <a:rPr lang="fr-FR" sz="2800">
                <a:latin typeface="NewComputerModern Math" panose="02000503000000000000" pitchFamily="2" charset="77"/>
                <a:ea typeface="NewComputerModern Math" panose="02000503000000000000" pitchFamily="2" charset="77"/>
              </a:rPr>
              <a:t> </a:t>
            </a:r>
            <a:r>
              <a:rPr lang="fr-FR" sz="2800" err="1">
                <a:latin typeface="NewComputerModern Math" panose="02000503000000000000" pitchFamily="2" charset="77"/>
                <a:ea typeface="NewComputerModern Math" panose="02000503000000000000" pitchFamily="2" charset="77"/>
              </a:rPr>
              <a:t>want</a:t>
            </a:r>
            <a:r>
              <a:rPr lang="fr-FR" sz="2800">
                <a:latin typeface="NewComputerModern Math" panose="02000503000000000000" pitchFamily="2" charset="77"/>
                <a:ea typeface="NewComputerModern Math" panose="02000503000000000000" pitchFamily="2" charset="77"/>
              </a:rPr>
              <a:t> to </a:t>
            </a:r>
            <a:r>
              <a:rPr lang="fr-FR" sz="2800" err="1">
                <a:latin typeface="NewComputerModern Math" panose="02000503000000000000" pitchFamily="2" charset="77"/>
                <a:ea typeface="NewComputerModern Math" panose="02000503000000000000" pitchFamily="2" charset="77"/>
              </a:rPr>
              <a:t>solve</a:t>
            </a:r>
            <a:r>
              <a:rPr lang="fr-FR" sz="2800">
                <a:latin typeface="NewComputerModern Math" panose="02000503000000000000" pitchFamily="2" charset="77"/>
                <a:ea typeface="NewComputerModern Math" panose="02000503000000000000" pitchFamily="2" charset="77"/>
              </a:rPr>
              <a:t> </a:t>
            </a:r>
            <a:r>
              <a:rPr lang="fr-FR" sz="2800" err="1">
                <a:latin typeface="NewComputerModern Math" panose="02000503000000000000" pitchFamily="2" charset="77"/>
                <a:ea typeface="NewComputerModern Math" panose="02000503000000000000" pitchFamily="2" charset="77"/>
              </a:rPr>
              <a:t>this</a:t>
            </a:r>
            <a:r>
              <a:rPr lang="fr-FR" sz="2800">
                <a:latin typeface="NewComputerModern Math" panose="02000503000000000000" pitchFamily="2" charset="77"/>
                <a:ea typeface="NewComputerModern Math" panose="02000503000000000000" pitchFamily="2" charset="77"/>
              </a:rPr>
              <a:t> </a:t>
            </a:r>
            <a:r>
              <a:rPr lang="fr-FR" sz="2800" err="1">
                <a:latin typeface="NewComputerModern Math" panose="02000503000000000000" pitchFamily="2" charset="77"/>
                <a:ea typeface="NewComputerModern Math" panose="02000503000000000000" pitchFamily="2" charset="77"/>
              </a:rPr>
              <a:t>problem</a:t>
            </a:r>
            <a:r>
              <a:rPr lang="fr-FR" sz="2800">
                <a:latin typeface="NewComputerModern Math" panose="02000503000000000000" pitchFamily="2" charset="77"/>
                <a:ea typeface="NewComputerModern Math" panose="02000503000000000000" pitchFamily="2" charset="77"/>
              </a:rPr>
              <a:t>:</a:t>
            </a:r>
            <a:endParaRPr lang="en-GB" sz="2800">
              <a:latin typeface="NewComputerModern Math" panose="02000503000000000000" pitchFamily="2" charset="77"/>
              <a:ea typeface="NewComputerModern Math" panose="02000503000000000000" pitchFamily="2" charset="77"/>
            </a:endParaRPr>
          </a:p>
        </p:txBody>
      </p:sp>
      <p:pic>
        <p:nvPicPr>
          <p:cNvPr id="16" name="Picture 15" descr="A close up of a logo&#10;&#10;Description automatically generated">
            <a:extLst>
              <a:ext uri="{FF2B5EF4-FFF2-40B4-BE49-F238E27FC236}">
                <a16:creationId xmlns:a16="http://schemas.microsoft.com/office/drawing/2014/main" id="{AFAC459A-EBE4-1441-B853-D2D71748F3CA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7454959" y="22052495"/>
            <a:ext cx="3931522" cy="998994"/>
          </a:xfrm>
          <a:prstGeom prst="rect">
            <a:avLst/>
          </a:prstGeom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19E3B4B2-6FC4-3E4D-92EA-A0032DD0A3D7}"/>
              </a:ext>
            </a:extLst>
          </p:cNvPr>
          <p:cNvSpPr txBox="1"/>
          <p:nvPr/>
        </p:nvSpPr>
        <p:spPr>
          <a:xfrm>
            <a:off x="11448555" y="23350878"/>
            <a:ext cx="9720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sz="2800">
                <a:latin typeface="NewComputerModern Math" panose="02000503000000000000" pitchFamily="2" charset="77"/>
                <a:ea typeface="NewComputerModern Math" panose="02000503000000000000" pitchFamily="2" charset="77"/>
              </a:rPr>
              <a:t>As the </a:t>
            </a:r>
            <a:r>
              <a:rPr lang="fr-FR" sz="2800" err="1">
                <a:latin typeface="NewComputerModern Math" panose="02000503000000000000" pitchFamily="2" charset="77"/>
                <a:ea typeface="NewComputerModern Math" panose="02000503000000000000" pitchFamily="2" charset="77"/>
              </a:rPr>
              <a:t>borders</a:t>
            </a:r>
            <a:r>
              <a:rPr lang="fr-FR" sz="2800">
                <a:latin typeface="NewComputerModern Math" panose="02000503000000000000" pitchFamily="2" charset="77"/>
                <a:ea typeface="NewComputerModern Math" panose="02000503000000000000" pitchFamily="2" charset="77"/>
              </a:rPr>
              <a:t> </a:t>
            </a:r>
            <a:r>
              <a:rPr lang="fr-FR" sz="2800" err="1">
                <a:latin typeface="NewComputerModern Math" panose="02000503000000000000" pitchFamily="2" charset="77"/>
                <a:ea typeface="NewComputerModern Math" panose="02000503000000000000" pitchFamily="2" charset="77"/>
              </a:rPr>
              <a:t>between</a:t>
            </a:r>
            <a:r>
              <a:rPr lang="fr-FR" sz="2800">
                <a:latin typeface="NewComputerModern Math" panose="02000503000000000000" pitchFamily="2" charset="77"/>
                <a:ea typeface="NewComputerModern Math" panose="02000503000000000000" pitchFamily="2" charset="77"/>
              </a:rPr>
              <a:t> </a:t>
            </a:r>
            <a:r>
              <a:rPr lang="fr-FR" sz="2800" err="1">
                <a:latin typeface="NewComputerModern Math" panose="02000503000000000000" pitchFamily="2" charset="77"/>
                <a:ea typeface="NewComputerModern Math" panose="02000503000000000000" pitchFamily="2" charset="77"/>
              </a:rPr>
              <a:t>risk</a:t>
            </a:r>
            <a:r>
              <a:rPr lang="fr-FR" sz="2800">
                <a:latin typeface="NewComputerModern Math" panose="02000503000000000000" pitchFamily="2" charset="77"/>
                <a:ea typeface="NewComputerModern Math" panose="02000503000000000000" pitchFamily="2" charset="77"/>
              </a:rPr>
              <a:t> </a:t>
            </a:r>
            <a:r>
              <a:rPr lang="fr-FR" sz="2800" err="1">
                <a:latin typeface="NewComputerModern Math" panose="02000503000000000000" pitchFamily="2" charset="77"/>
                <a:ea typeface="NewComputerModern Math" panose="02000503000000000000" pitchFamily="2" charset="77"/>
              </a:rPr>
              <a:t>levels</a:t>
            </a:r>
            <a:r>
              <a:rPr lang="fr-FR" sz="2800">
                <a:latin typeface="NewComputerModern Math" panose="02000503000000000000" pitchFamily="2" charset="77"/>
                <a:ea typeface="NewComputerModern Math" panose="02000503000000000000" pitchFamily="2" charset="77"/>
              </a:rPr>
              <a:t> </a:t>
            </a:r>
            <a:r>
              <a:rPr lang="fr-FR" sz="2800" err="1">
                <a:latin typeface="NewComputerModern Math" panose="02000503000000000000" pitchFamily="2" charset="77"/>
                <a:ea typeface="NewComputerModern Math" panose="02000503000000000000" pitchFamily="2" charset="77"/>
              </a:rPr>
              <a:t>shown</a:t>
            </a:r>
            <a:r>
              <a:rPr lang="fr-FR" sz="2800">
                <a:latin typeface="NewComputerModern Math" panose="02000503000000000000" pitchFamily="2" charset="77"/>
                <a:ea typeface="NewComputerModern Math" panose="02000503000000000000" pitchFamily="2" charset="77"/>
              </a:rPr>
              <a:t> in Figure 4 are </a:t>
            </a:r>
            <a:r>
              <a:rPr lang="fr-FR" sz="2800" err="1">
                <a:latin typeface="NewComputerModern Math" panose="02000503000000000000" pitchFamily="2" charset="77"/>
                <a:ea typeface="NewComputerModern Math" panose="02000503000000000000" pitchFamily="2" charset="77"/>
              </a:rPr>
              <a:t>linear</a:t>
            </a:r>
            <a:r>
              <a:rPr lang="fr-FR" sz="2800">
                <a:latin typeface="NewComputerModern Math" panose="02000503000000000000" pitchFamily="2" charset="77"/>
                <a:ea typeface="NewComputerModern Math" panose="02000503000000000000" pitchFamily="2" charset="77"/>
              </a:rPr>
              <a:t>, </a:t>
            </a:r>
            <a:r>
              <a:rPr lang="fr-FR" sz="2800" err="1">
                <a:latin typeface="NewComputerModern Math" panose="02000503000000000000" pitchFamily="2" charset="77"/>
                <a:ea typeface="NewComputerModern Math" panose="02000503000000000000" pitchFamily="2" charset="77"/>
              </a:rPr>
              <a:t>we</a:t>
            </a:r>
            <a:r>
              <a:rPr lang="fr-FR" sz="2800">
                <a:latin typeface="NewComputerModern Math" panose="02000503000000000000" pitchFamily="2" charset="77"/>
                <a:ea typeface="NewComputerModern Math" panose="02000503000000000000" pitchFamily="2" charset="77"/>
              </a:rPr>
              <a:t> </a:t>
            </a:r>
            <a:r>
              <a:rPr lang="fr-FR" sz="2800" err="1">
                <a:latin typeface="NewComputerModern Math" panose="02000503000000000000" pitchFamily="2" charset="77"/>
                <a:ea typeface="NewComputerModern Math" panose="02000503000000000000" pitchFamily="2" charset="77"/>
              </a:rPr>
              <a:t>want</a:t>
            </a:r>
            <a:r>
              <a:rPr lang="fr-FR" sz="2800">
                <a:latin typeface="NewComputerModern Math" panose="02000503000000000000" pitchFamily="2" charset="77"/>
                <a:ea typeface="NewComputerModern Math" panose="02000503000000000000" pitchFamily="2" charset="77"/>
              </a:rPr>
              <a:t> to </a:t>
            </a:r>
            <a:r>
              <a:rPr lang="fr-FR" sz="2800" err="1">
                <a:latin typeface="NewComputerModern Math" panose="02000503000000000000" pitchFamily="2" charset="77"/>
                <a:ea typeface="NewComputerModern Math" panose="02000503000000000000" pitchFamily="2" charset="77"/>
              </a:rPr>
              <a:t>find</a:t>
            </a:r>
            <a:r>
              <a:rPr lang="fr-FR" sz="2800">
                <a:latin typeface="NewComputerModern Math" panose="02000503000000000000" pitchFamily="2" charset="77"/>
                <a:ea typeface="NewComputerModern Math" panose="02000503000000000000" pitchFamily="2" charset="77"/>
              </a:rPr>
              <a:t> the line </a:t>
            </a:r>
            <a:r>
              <a:rPr lang="fr-FR" sz="2800" err="1">
                <a:latin typeface="NewComputerModern Math" panose="02000503000000000000" pitchFamily="2" charset="77"/>
                <a:ea typeface="NewComputerModern Math" panose="02000503000000000000" pitchFamily="2" charset="77"/>
              </a:rPr>
              <a:t>that</a:t>
            </a:r>
            <a:r>
              <a:rPr lang="fr-FR" sz="2800">
                <a:latin typeface="NewComputerModern Math" panose="02000503000000000000" pitchFamily="2" charset="77"/>
                <a:ea typeface="NewComputerModern Math" panose="02000503000000000000" pitchFamily="2" charset="77"/>
              </a:rPr>
              <a:t> </a:t>
            </a:r>
            <a:r>
              <a:rPr lang="fr-FR" sz="2800" err="1">
                <a:latin typeface="NewComputerModern Math" panose="02000503000000000000" pitchFamily="2" charset="77"/>
                <a:ea typeface="NewComputerModern Math" panose="02000503000000000000" pitchFamily="2" charset="77"/>
              </a:rPr>
              <a:t>correspong</a:t>
            </a:r>
            <a:r>
              <a:rPr lang="fr-FR" sz="2800">
                <a:latin typeface="NewComputerModern Math" panose="02000503000000000000" pitchFamily="2" charset="77"/>
                <a:ea typeface="NewComputerModern Math" panose="02000503000000000000" pitchFamily="2" charset="77"/>
              </a:rPr>
              <a:t> to:  </a:t>
            </a:r>
            <a:endParaRPr lang="en-GB" sz="2800">
              <a:latin typeface="NewComputerModern Math" panose="02000503000000000000" pitchFamily="2" charset="77"/>
              <a:ea typeface="NewComputerModern Math" panose="02000503000000000000" pitchFamily="2" charset="77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17DC043-93CD-2547-BD84-6A73EC4FA110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5182843" y="24601170"/>
            <a:ext cx="2560549" cy="45588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74D0B972-FAC4-654D-9A22-5D4423E92326}"/>
                  </a:ext>
                </a:extLst>
              </p:cNvPr>
              <p:cNvSpPr txBox="1"/>
              <p:nvPr/>
            </p:nvSpPr>
            <p:spPr>
              <a:xfrm>
                <a:off x="11445530" y="25074100"/>
                <a:ext cx="9720000" cy="35394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fr-FR" sz="2800">
                    <a:latin typeface="NewComputerModern Math" panose="02000503000000000000" pitchFamily="2" charset="77"/>
                    <a:ea typeface="NewComputerModern Math" panose="02000503000000000000" pitchFamily="2" charset="77"/>
                  </a:rPr>
                  <a:t>To do </a:t>
                </a:r>
                <a:r>
                  <a:rPr lang="fr-FR" sz="2800" err="1">
                    <a:latin typeface="NewComputerModern Math" panose="02000503000000000000" pitchFamily="2" charset="77"/>
                    <a:ea typeface="NewComputerModern Math" panose="02000503000000000000" pitchFamily="2" charset="77"/>
                  </a:rPr>
                  <a:t>so</a:t>
                </a:r>
                <a:r>
                  <a:rPr lang="fr-FR" sz="2800">
                    <a:latin typeface="NewComputerModern Math" panose="02000503000000000000" pitchFamily="2" charset="77"/>
                    <a:ea typeface="NewComputerModern Math" panose="02000503000000000000" pitchFamily="2" charset="77"/>
                  </a:rPr>
                  <a:t>, </a:t>
                </a:r>
                <a:r>
                  <a:rPr lang="fr-FR" sz="2800" err="1">
                    <a:latin typeface="NewComputerModern Math" panose="02000503000000000000" pitchFamily="2" charset="77"/>
                    <a:ea typeface="NewComputerModern Math" panose="02000503000000000000" pitchFamily="2" charset="77"/>
                  </a:rPr>
                  <a:t>we</a:t>
                </a:r>
                <a:r>
                  <a:rPr lang="fr-FR" sz="2800">
                    <a:latin typeface="NewComputerModern Math" panose="02000503000000000000" pitchFamily="2" charset="77"/>
                    <a:ea typeface="NewComputerModern Math" panose="02000503000000000000" pitchFamily="2" charset="77"/>
                  </a:rPr>
                  <a:t> </a:t>
                </a:r>
                <a:r>
                  <a:rPr lang="fr-FR" sz="2800" err="1">
                    <a:latin typeface="NewComputerModern Math" panose="02000503000000000000" pitchFamily="2" charset="77"/>
                    <a:ea typeface="NewComputerModern Math" panose="02000503000000000000" pitchFamily="2" charset="77"/>
                  </a:rPr>
                  <a:t>simulate</a:t>
                </a:r>
                <a:r>
                  <a:rPr lang="fr-FR" sz="2800">
                    <a:latin typeface="NewComputerModern Math" panose="02000503000000000000" pitchFamily="2" charset="77"/>
                    <a:ea typeface="NewComputerModern Math" panose="02000503000000000000" pitchFamily="2" charset="77"/>
                  </a:rPr>
                  <a:t> </a:t>
                </a:r>
                <a:r>
                  <a:rPr lang="fr-FR" sz="2800" err="1">
                    <a:latin typeface="NewComputerModern Math" panose="02000503000000000000" pitchFamily="2" charset="77"/>
                    <a:ea typeface="NewComputerModern Math" panose="02000503000000000000" pitchFamily="2" charset="77"/>
                  </a:rPr>
                  <a:t>some</a:t>
                </a:r>
                <a:r>
                  <a:rPr lang="fr-FR" sz="2800">
                    <a:latin typeface="NewComputerModern Math" panose="02000503000000000000" pitchFamily="2" charset="77"/>
                    <a:ea typeface="NewComputerModern Math" panose="02000503000000000000" pitchFamily="2" charset="77"/>
                  </a:rPr>
                  <a:t> portfolios (</a:t>
                </a:r>
                <a:r>
                  <a:rPr lang="fr-FR" sz="2800" err="1">
                    <a:latin typeface="NewComputerModern Math" panose="02000503000000000000" pitchFamily="2" charset="77"/>
                    <a:ea typeface="NewComputerModern Math" panose="02000503000000000000" pitchFamily="2" charset="77"/>
                  </a:rPr>
                  <a:t>shown</a:t>
                </a:r>
                <a:r>
                  <a:rPr lang="fr-FR" sz="2800">
                    <a:latin typeface="NewComputerModern Math" panose="02000503000000000000" pitchFamily="2" charset="77"/>
                    <a:ea typeface="NewComputerModern Math" panose="02000503000000000000" pitchFamily="2" charset="77"/>
                  </a:rPr>
                  <a:t> in Figure 5) </a:t>
                </a:r>
                <a:r>
                  <a:rPr lang="fr-FR" sz="2800" err="1">
                    <a:latin typeface="NewComputerModern Math" panose="02000503000000000000" pitchFamily="2" charset="77"/>
                    <a:ea typeface="NewComputerModern Math" panose="02000503000000000000" pitchFamily="2" charset="77"/>
                  </a:rPr>
                  <a:t>with</a:t>
                </a:r>
                <a:r>
                  <a:rPr lang="fr-FR" sz="2800">
                    <a:latin typeface="NewComputerModern Math" panose="02000503000000000000" pitchFamily="2" charset="77"/>
                    <a:ea typeface="NewComputerModern Math" panose="02000503000000000000" pitchFamily="2" charset="77"/>
                  </a:rPr>
                  <a:t> a V@R close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800" i="1">
                            <a:latin typeface="Cambria Math" panose="02040503050406030204" pitchFamily="18" charset="0"/>
                            <a:ea typeface="NewComputerModern Math" panose="02000503000000000000" pitchFamily="2" charset="77"/>
                          </a:rPr>
                        </m:ctrlPr>
                      </m:sSubPr>
                      <m:e>
                        <m:r>
                          <a:rPr lang="fr-FR" sz="2800" i="1">
                            <a:latin typeface="Cambria Math" panose="02040503050406030204" pitchFamily="18" charset="0"/>
                            <a:ea typeface="NewComputerModern Math" panose="02000503000000000000" pitchFamily="2" charset="77"/>
                          </a:rPr>
                          <m:t>𝑣</m:t>
                        </m:r>
                      </m:e>
                      <m:sub>
                        <m:r>
                          <a:rPr lang="fr-FR" sz="2800" i="1">
                            <a:latin typeface="Cambria Math" panose="02040503050406030204" pitchFamily="18" charset="0"/>
                            <a:ea typeface="NewComputerModern Math" panose="02000503000000000000" pitchFamily="2" charset="77"/>
                          </a:rPr>
                          <m:t>0</m:t>
                        </m:r>
                      </m:sub>
                    </m:sSub>
                    <m:r>
                      <a:rPr lang="fr-FR" sz="2800" b="0" i="1" smtClean="0">
                        <a:latin typeface="Cambria Math" panose="02040503050406030204" pitchFamily="18" charset="0"/>
                        <a:ea typeface="NewComputerModern Math" panose="02000503000000000000" pitchFamily="2" charset="77"/>
                      </a:rPr>
                      <m:t>=2</m:t>
                    </m:r>
                  </m:oMath>
                </a14:m>
                <a:r>
                  <a:rPr lang="en-GB" sz="2800">
                    <a:latin typeface="NewComputerModern Math" panose="02000503000000000000" pitchFamily="2" charset="77"/>
                    <a:ea typeface="NewComputerModern Math" panose="02000503000000000000" pitchFamily="2" charset="77"/>
                  </a:rPr>
                  <a:t>. Red </a:t>
                </a:r>
                <a:r>
                  <a:rPr lang="en-GB" sz="2800" dirty="0">
                    <a:latin typeface="NewComputerModern Math" panose="02000503000000000000" pitchFamily="2" charset="77"/>
                    <a:ea typeface="NewComputerModern Math" panose="02000503000000000000" pitchFamily="2" charset="77"/>
                  </a:rPr>
                  <a:t>crosses indicate </a:t>
                </a:r>
                <a:r>
                  <a:rPr lang="en-GB" sz="2800">
                    <a:latin typeface="NewComputerModern Math" panose="02000503000000000000" pitchFamily="2" charset="77"/>
                    <a:ea typeface="NewComputerModern Math" panose="02000503000000000000" pitchFamily="2" charset="77"/>
                  </a:rPr>
                  <a:t>when V@R is lower than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800" i="1">
                            <a:latin typeface="Cambria Math" panose="02040503050406030204" pitchFamily="18" charset="0"/>
                            <a:ea typeface="NewComputerModern Math" panose="02000503000000000000" pitchFamily="2" charset="77"/>
                          </a:rPr>
                        </m:ctrlPr>
                      </m:sSubPr>
                      <m:e>
                        <m:r>
                          <a:rPr lang="fr-FR" sz="2800" i="1">
                            <a:latin typeface="Cambria Math" panose="02040503050406030204" pitchFamily="18" charset="0"/>
                            <a:ea typeface="NewComputerModern Math" panose="02000503000000000000" pitchFamily="2" charset="77"/>
                          </a:rPr>
                          <m:t>𝑣</m:t>
                        </m:r>
                      </m:e>
                      <m:sub>
                        <m:r>
                          <a:rPr lang="fr-FR" sz="2800" i="1">
                            <a:latin typeface="Cambria Math" panose="02040503050406030204" pitchFamily="18" charset="0"/>
                            <a:ea typeface="NewComputerModern Math" panose="02000503000000000000" pitchFamily="2" charset="77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sz="2800">
                    <a:latin typeface="NewComputerModern Math" panose="02000503000000000000" pitchFamily="2" charset="77"/>
                    <a:ea typeface="NewComputerModern Math" panose="02000503000000000000" pitchFamily="2" charset="77"/>
                  </a:rPr>
                  <a:t> and blue </a:t>
                </a:r>
                <a:r>
                  <a:rPr lang="en-GB" sz="2800" dirty="0">
                    <a:latin typeface="NewComputerModern Math" panose="02000503000000000000" pitchFamily="2" charset="77"/>
                    <a:ea typeface="NewComputerModern Math" panose="02000503000000000000" pitchFamily="2" charset="77"/>
                  </a:rPr>
                  <a:t>crosses </a:t>
                </a:r>
                <a:r>
                  <a:rPr lang="en-GB" sz="2800">
                    <a:latin typeface="NewComputerModern Math" panose="02000503000000000000" pitchFamily="2" charset="77"/>
                    <a:ea typeface="NewComputerModern Math" panose="02000503000000000000" pitchFamily="2" charset="77"/>
                  </a:rPr>
                  <a:t>otherwise. </a:t>
                </a:r>
              </a:p>
              <a:p>
                <a:pPr algn="just"/>
                <a:endParaRPr lang="en-GB" sz="2800">
                  <a:latin typeface="NewComputerModern Math" panose="02000503000000000000" pitchFamily="2" charset="77"/>
                  <a:ea typeface="NewComputerModern Math" panose="02000503000000000000" pitchFamily="2" charset="77"/>
                </a:endParaRPr>
              </a:p>
              <a:p>
                <a:pPr algn="just"/>
                <a:r>
                  <a:rPr lang="en-GB" sz="2800">
                    <a:latin typeface="NewComputerModern Math" panose="02000503000000000000" pitchFamily="2" charset="77"/>
                    <a:ea typeface="NewComputerModern Math" panose="02000503000000000000" pitchFamily="2" charset="77"/>
                  </a:rPr>
                  <a:t>Then we compute a logistic regression to obtain this line. The intersection of this line and the efficient frontier gives us the optimal variance associated </a:t>
                </a:r>
                <a:r>
                  <a:rPr lang="en-GB" sz="2800" dirty="0">
                    <a:latin typeface="NewComputerModern Math" panose="02000503000000000000" pitchFamily="2" charset="77"/>
                    <a:ea typeface="NewComputerModern Math" panose="02000503000000000000" pitchFamily="2" charset="77"/>
                  </a:rPr>
                  <a:t>with</a:t>
                </a:r>
                <a:r>
                  <a:rPr lang="en-GB" sz="2800">
                    <a:latin typeface="NewComputerModern Math" panose="02000503000000000000" pitchFamily="2" charset="77"/>
                    <a:ea typeface="NewComputerModern Math" panose="02000503000000000000" pitchFamily="2" charset="77"/>
                  </a:rPr>
                  <a:t> V@R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800" i="1">
                            <a:latin typeface="Cambria Math" panose="02040503050406030204" pitchFamily="18" charset="0"/>
                            <a:ea typeface="NewComputerModern Math" panose="02000503000000000000" pitchFamily="2" charset="77"/>
                          </a:rPr>
                        </m:ctrlPr>
                      </m:sSubPr>
                      <m:e>
                        <m:r>
                          <a:rPr lang="fr-FR" sz="2800" i="1">
                            <a:latin typeface="Cambria Math" panose="02040503050406030204" pitchFamily="18" charset="0"/>
                            <a:ea typeface="NewComputerModern Math" panose="02000503000000000000" pitchFamily="2" charset="77"/>
                          </a:rPr>
                          <m:t>𝑣</m:t>
                        </m:r>
                      </m:e>
                      <m:sub>
                        <m:r>
                          <a:rPr lang="fr-FR" sz="2800" i="1">
                            <a:latin typeface="Cambria Math" panose="02040503050406030204" pitchFamily="18" charset="0"/>
                            <a:ea typeface="NewComputerModern Math" panose="02000503000000000000" pitchFamily="2" charset="77"/>
                          </a:rPr>
                          <m:t>0</m:t>
                        </m:r>
                      </m:sub>
                    </m:sSub>
                  </m:oMath>
                </a14:m>
                <a:r>
                  <a:rPr lang="fr-FR" sz="2800">
                    <a:latin typeface="NewComputerModern Math" panose="02000503000000000000" pitchFamily="2" charset="77"/>
                    <a:ea typeface="NewComputerModern Math" panose="02000503000000000000" pitchFamily="2" charset="77"/>
                  </a:rPr>
                  <a:t>. </a:t>
                </a:r>
                <a:r>
                  <a:rPr lang="fr-FR" sz="2800" err="1">
                    <a:latin typeface="NewComputerModern Math" panose="02000503000000000000" pitchFamily="2" charset="77"/>
                    <a:ea typeface="NewComputerModern Math" panose="02000503000000000000" pitchFamily="2" charset="77"/>
                  </a:rPr>
                  <a:t>Therefore</a:t>
                </a:r>
                <a:r>
                  <a:rPr lang="fr-FR" sz="2800">
                    <a:latin typeface="NewComputerModern Math" panose="02000503000000000000" pitchFamily="2" charset="77"/>
                    <a:ea typeface="NewComputerModern Math" panose="02000503000000000000" pitchFamily="2" charset="77"/>
                  </a:rPr>
                  <a:t>, </a:t>
                </a:r>
                <a:r>
                  <a:rPr lang="fr-FR" sz="2800" err="1">
                    <a:latin typeface="NewComputerModern Math" panose="02000503000000000000" pitchFamily="2" charset="77"/>
                    <a:ea typeface="NewComputerModern Math" panose="02000503000000000000" pitchFamily="2" charset="77"/>
                  </a:rPr>
                  <a:t>we</a:t>
                </a:r>
                <a:r>
                  <a:rPr lang="fr-FR" sz="2800">
                    <a:latin typeface="NewComputerModern Math" panose="02000503000000000000" pitchFamily="2" charset="77"/>
                    <a:ea typeface="NewComputerModern Math" panose="02000503000000000000" pitchFamily="2" charset="77"/>
                  </a:rPr>
                  <a:t> </a:t>
                </a:r>
                <a:r>
                  <a:rPr lang="fr-FR" sz="2800" err="1">
                    <a:latin typeface="NewComputerModern Math" panose="02000503000000000000" pitchFamily="2" charset="77"/>
                    <a:ea typeface="NewComputerModern Math" panose="02000503000000000000" pitchFamily="2" charset="77"/>
                  </a:rPr>
                  <a:t>can</a:t>
                </a:r>
                <a:r>
                  <a:rPr lang="fr-FR" sz="2800">
                    <a:latin typeface="NewComputerModern Math" panose="02000503000000000000" pitchFamily="2" charset="77"/>
                    <a:ea typeface="NewComputerModern Math" panose="02000503000000000000" pitchFamily="2" charset="77"/>
                  </a:rPr>
                  <a:t> </a:t>
                </a:r>
                <a:r>
                  <a:rPr lang="fr-FR" sz="2800" err="1">
                    <a:latin typeface="NewComputerModern Math" panose="02000503000000000000" pitchFamily="2" charset="77"/>
                    <a:ea typeface="NewComputerModern Math" panose="02000503000000000000" pitchFamily="2" charset="77"/>
                  </a:rPr>
                  <a:t>compute</a:t>
                </a:r>
                <a:r>
                  <a:rPr lang="fr-FR" sz="2800">
                    <a:latin typeface="NewComputerModern Math" panose="02000503000000000000" pitchFamily="2" charset="77"/>
                    <a:ea typeface="NewComputerModern Math" panose="02000503000000000000" pitchFamily="2" charset="77"/>
                  </a:rPr>
                  <a:t> the optimum portfolio: </a:t>
                </a:r>
                <a:endParaRPr lang="en-GB" sz="2800">
                  <a:latin typeface="NewComputerModern Math" panose="02000503000000000000" pitchFamily="2" charset="77"/>
                  <a:ea typeface="NewComputerModern Math" panose="02000503000000000000" pitchFamily="2" charset="77"/>
                </a:endParaRPr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74D0B972-FAC4-654D-9A22-5D4423E923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45530" y="25074100"/>
                <a:ext cx="9720000" cy="3539430"/>
              </a:xfrm>
              <a:prstGeom prst="rect">
                <a:avLst/>
              </a:prstGeom>
              <a:blipFill>
                <a:blip r:embed="rId26"/>
                <a:stretch>
                  <a:fillRect l="-1173" t="-1786" r="-1173" b="-392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9D6A6064-3D67-C84F-A03D-A07AF520E893}"/>
                  </a:ext>
                </a:extLst>
              </p:cNvPr>
              <p:cNvSpPr txBox="1"/>
              <p:nvPr/>
            </p:nvSpPr>
            <p:spPr>
              <a:xfrm>
                <a:off x="11488613" y="29428268"/>
                <a:ext cx="97200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fr-FR" sz="2800" err="1">
                    <a:latin typeface="NewComputerModern Math" panose="02000503000000000000" pitchFamily="2" charset="77"/>
                    <a:ea typeface="NewComputerModern Math" panose="02000503000000000000" pitchFamily="2" charset="77"/>
                  </a:rPr>
                  <a:t>which</a:t>
                </a:r>
                <a:r>
                  <a:rPr lang="fr-FR" sz="2800">
                    <a:latin typeface="NewComputerModern Math" panose="02000503000000000000" pitchFamily="2" charset="77"/>
                    <a:ea typeface="NewComputerModern Math" panose="02000503000000000000" pitchFamily="2" charset="77"/>
                  </a:rPr>
                  <a:t> has a V@R of 2.03 close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800" i="1">
                            <a:latin typeface="Cambria Math" panose="02040503050406030204" pitchFamily="18" charset="0"/>
                            <a:ea typeface="NewComputerModern Math" panose="02000503000000000000" pitchFamily="2" charset="77"/>
                          </a:rPr>
                        </m:ctrlPr>
                      </m:sSubPr>
                      <m:e>
                        <m:r>
                          <a:rPr lang="fr-FR" sz="2800" i="1">
                            <a:latin typeface="Cambria Math" panose="02040503050406030204" pitchFamily="18" charset="0"/>
                            <a:ea typeface="NewComputerModern Math" panose="02000503000000000000" pitchFamily="2" charset="77"/>
                          </a:rPr>
                          <m:t>𝑣</m:t>
                        </m:r>
                      </m:e>
                      <m:sub>
                        <m:r>
                          <a:rPr lang="fr-FR" sz="2800" i="1">
                            <a:latin typeface="Cambria Math" panose="02040503050406030204" pitchFamily="18" charset="0"/>
                            <a:ea typeface="NewComputerModern Math" panose="02000503000000000000" pitchFamily="2" charset="77"/>
                          </a:rPr>
                          <m:t>0</m:t>
                        </m:r>
                      </m:sub>
                    </m:sSub>
                  </m:oMath>
                </a14:m>
                <a:r>
                  <a:rPr lang="fr-FR" sz="2800">
                    <a:latin typeface="NewComputerModern Math" panose="02000503000000000000" pitchFamily="2" charset="77"/>
                    <a:ea typeface="NewComputerModern Math" panose="02000503000000000000" pitchFamily="2" charset="77"/>
                  </a:rPr>
                  <a:t>.  </a:t>
                </a:r>
                <a:endParaRPr lang="en-GB" sz="2800">
                  <a:latin typeface="NewComputerModern Math" panose="02000503000000000000" pitchFamily="2" charset="77"/>
                  <a:ea typeface="NewComputerModern Math" panose="02000503000000000000" pitchFamily="2" charset="77"/>
                </a:endParaRPr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9D6A6064-3D67-C84F-A03D-A07AF520E8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88613" y="29428268"/>
                <a:ext cx="9720000" cy="523220"/>
              </a:xfrm>
              <a:prstGeom prst="rect">
                <a:avLst/>
              </a:prstGeom>
              <a:blipFill>
                <a:blip r:embed="rId27"/>
                <a:stretch>
                  <a:fillRect l="-1305" t="-9524" b="-3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445274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1065</Words>
  <Application>Microsoft Office PowerPoint</Application>
  <PresentationFormat>Personnalisé</PresentationFormat>
  <Paragraphs>55</Paragraphs>
  <Slides>1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</vt:i4>
      </vt:variant>
    </vt:vector>
  </HeadingPairs>
  <TitlesOfParts>
    <vt:vector size="8" baseType="lpstr">
      <vt:lpstr>Arial</vt:lpstr>
      <vt:lpstr>Calibri</vt:lpstr>
      <vt:lpstr>Calibri Light</vt:lpstr>
      <vt:lpstr>Cambria Math</vt:lpstr>
      <vt:lpstr>NewComputerModern Math</vt:lpstr>
      <vt:lpstr>NewComputerModern10</vt:lpstr>
      <vt:lpstr>Office Theme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Jules Nahon</dc:creator>
  <cp:lastModifiedBy>Doré Maxime</cp:lastModifiedBy>
  <cp:revision>1</cp:revision>
  <dcterms:created xsi:type="dcterms:W3CDTF">2020-05-16T13:05:34Z</dcterms:created>
  <dcterms:modified xsi:type="dcterms:W3CDTF">2020-05-21T21:05:17Z</dcterms:modified>
</cp:coreProperties>
</file>